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5" r:id="rId2"/>
    <p:sldId id="258" r:id="rId3"/>
    <p:sldId id="263" r:id="rId4"/>
    <p:sldId id="264" r:id="rId5"/>
    <p:sldId id="294" r:id="rId6"/>
    <p:sldId id="289" r:id="rId7"/>
    <p:sldId id="309" r:id="rId8"/>
    <p:sldId id="290" r:id="rId9"/>
    <p:sldId id="311" r:id="rId10"/>
    <p:sldId id="312" r:id="rId11"/>
    <p:sldId id="291" r:id="rId12"/>
    <p:sldId id="314" r:id="rId13"/>
    <p:sldId id="292" r:id="rId14"/>
    <p:sldId id="315" r:id="rId15"/>
    <p:sldId id="293" r:id="rId16"/>
    <p:sldId id="317" r:id="rId17"/>
    <p:sldId id="316" r:id="rId18"/>
    <p:sldId id="267" r:id="rId19"/>
  </p:sldIdLst>
  <p:sldSz cx="9144000" cy="6858000" type="screen4x3"/>
  <p:notesSz cx="6858000" cy="9144000"/>
  <p:embeddedFontLst>
    <p:embeddedFont>
      <p:font typeface="Twinkl SemiBold" pitchFamily="2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assoon Infant Rg" panose="02000503030000020003" pitchFamily="50" charset="0"/>
      <p:regular r:id="rId27"/>
      <p:bold r:id="rId28"/>
    </p:embeddedFont>
    <p:embeddedFont>
      <p:font typeface="Twinkl" pitchFamily="2" charset="0"/>
      <p:regular r:id="rId29"/>
      <p:bold r:id="rId30"/>
    </p:embeddedFont>
    <p:embeddedFont>
      <p:font typeface="Tuffy-TTF" panose="020B0603060100000000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7"/>
    <a:srgbClr val="F4EBF4"/>
    <a:srgbClr val="E6E7E8"/>
    <a:srgbClr val="CA76CA"/>
    <a:srgbClr val="31B7BC"/>
    <a:srgbClr val="63469B"/>
    <a:srgbClr val="C59857"/>
    <a:srgbClr val="8D358B"/>
    <a:srgbClr val="FAB001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95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uffy-TTF" panose="020B0603060100000000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Tuffy-TTF" panose="020B0603060100000000" pitchFamily="34" charset="0"/>
              </a:rPr>
              <a:t>02/05/2019</a:t>
            </a:fld>
            <a:endParaRPr lang="en-GB" dirty="0">
              <a:latin typeface="Tuffy-TTF" panose="020B06030601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uffy-TTF" panose="020B06030601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Tuffy-TTF" panose="020B0603060100000000" pitchFamily="34" charset="0"/>
              </a:rPr>
              <a:t>‹#›</a:t>
            </a:fld>
            <a:endParaRPr lang="en-GB" dirty="0">
              <a:latin typeface="Tuffy-TTF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uffy-TTF" panose="020B0603060100000000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uffy-TTF" panose="020B0603060100000000" pitchFamily="34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02/05/2019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uffy-TTF" panose="020B0603060100000000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uffy-TTF" panose="020B0603060100000000" pitchFamily="34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7" r:id="rId3"/>
    <p:sldLayoutId id="2147483662" r:id="rId4"/>
    <p:sldLayoutId id="2147483663" r:id="rId5"/>
    <p:sldLayoutId id="2147483666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slide" Target="slide1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1720" y="6455285"/>
            <a:ext cx="5022865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Tuffy-TTF" panose="020B0603060100000000" pitchFamily="34" charset="0"/>
                <a:ea typeface="Calibri" panose="020F0502020204030204" pitchFamily="34" charset="0"/>
                <a:cs typeface="Arial" panose="020B0604020202020204" pitchFamily="34" charset="0"/>
              </a:rPr>
              <a:t>PSHE and Citizenship | Year 1 | Relationships | Be Yourself | Uncomfortable Feelings | Lesson 4</a:t>
            </a:r>
            <a:endParaRPr lang="en-GB" sz="800" dirty="0">
              <a:solidFill>
                <a:srgbClr val="FFFFFF"/>
              </a:solidFill>
              <a:latin typeface="Tuffy-TTF" panose="020B0603060100000000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1051093"/>
            <a:ext cx="1614353" cy="934372"/>
          </a:xfrm>
          <a:prstGeom prst="rect">
            <a:avLst/>
          </a:prstGeom>
        </p:spPr>
      </p:pic>
      <p:sp>
        <p:nvSpPr>
          <p:cNvPr id="6" name="Text Placeholder 16"/>
          <p:cNvSpPr txBox="1">
            <a:spLocks/>
          </p:cNvSpPr>
          <p:nvPr/>
        </p:nvSpPr>
        <p:spPr>
          <a:xfrm>
            <a:off x="971600" y="3199950"/>
            <a:ext cx="7200800" cy="543989"/>
          </a:xfrm>
          <a:prstGeom prst="roundRect">
            <a:avLst>
              <a:gd name="adj" fmla="val 2585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Relationships | Be Yourself</a:t>
            </a:r>
          </a:p>
        </p:txBody>
      </p:sp>
      <p:sp>
        <p:nvSpPr>
          <p:cNvPr id="7" name="Title 17"/>
          <p:cNvSpPr txBox="1">
            <a:spLocks/>
          </p:cNvSpPr>
          <p:nvPr/>
        </p:nvSpPr>
        <p:spPr>
          <a:xfrm>
            <a:off x="755650" y="2359034"/>
            <a:ext cx="7632700" cy="655294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PSHE and Citizenship</a:t>
            </a:r>
          </a:p>
        </p:txBody>
      </p:sp>
    </p:spTree>
    <p:extLst>
      <p:ext uri="{BB962C8B-B14F-4D97-AF65-F5344CB8AC3E}">
        <p14:creationId xmlns:p14="http://schemas.microsoft.com/office/powerpoint/2010/main" val="140760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4291942" y="1406686"/>
            <a:ext cx="4227803" cy="1389184"/>
            <a:chOff x="4291942" y="1406686"/>
            <a:chExt cx="4227803" cy="1389184"/>
          </a:xfrm>
        </p:grpSpPr>
        <p:sp>
          <p:nvSpPr>
            <p:cNvPr id="62" name="Round Same Side Corner Rectangle 61"/>
            <p:cNvSpPr/>
            <p:nvPr/>
          </p:nvSpPr>
          <p:spPr>
            <a:xfrm rot="5400000">
              <a:off x="5711252" y="-12624"/>
              <a:ext cx="1389184" cy="4227803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051309" y="1483165"/>
              <a:ext cx="33667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sym typeface="Wingdings" panose="05000000000000000000" pitchFamily="2" charset="2"/>
                </a:rPr>
                <a:t>Which of these strategies do you think would work best for you? Share your thoughts with the class if you feel happy to.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18519" y="3390707"/>
            <a:ext cx="1569992" cy="1569992"/>
            <a:chOff x="4788025" y="4522833"/>
            <a:chExt cx="1569992" cy="1569992"/>
          </a:xfrm>
        </p:grpSpPr>
        <p:sp>
          <p:nvSpPr>
            <p:cNvPr id="65" name="Oval 64">
              <a:hlinkClick r:id="rId2" action="ppaction://hlinksldjump"/>
            </p:cNvPr>
            <p:cNvSpPr/>
            <p:nvPr/>
          </p:nvSpPr>
          <p:spPr>
            <a:xfrm>
              <a:off x="4788025" y="4522833"/>
              <a:ext cx="1569992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hlinkClick r:id="rId2" action="ppaction://hlinksldjump"/>
            </p:cNvPr>
            <p:cNvSpPr/>
            <p:nvPr/>
          </p:nvSpPr>
          <p:spPr>
            <a:xfrm>
              <a:off x="4788025" y="5184718"/>
              <a:ext cx="156999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Consolidating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22265" y="4431115"/>
            <a:ext cx="1577281" cy="1569992"/>
            <a:chOff x="6574042" y="4512842"/>
            <a:chExt cx="1577281" cy="1569992"/>
          </a:xfrm>
        </p:grpSpPr>
        <p:sp>
          <p:nvSpPr>
            <p:cNvPr id="68" name="Oval 67">
              <a:hlinkClick r:id="rId3" action="ppaction://hlinksldjump"/>
            </p:cNvPr>
            <p:cNvSpPr/>
            <p:nvPr/>
          </p:nvSpPr>
          <p:spPr>
            <a:xfrm>
              <a:off x="6574042" y="4512842"/>
              <a:ext cx="1569992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hlinkClick r:id="rId3" action="ppaction://hlinksldjump"/>
            </p:cNvPr>
            <p:cNvSpPr/>
            <p:nvPr/>
          </p:nvSpPr>
          <p:spPr>
            <a:xfrm>
              <a:off x="6581331" y="5184718"/>
              <a:ext cx="156999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Reflecting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What We Can Do</a:t>
            </a:r>
          </a:p>
        </p:txBody>
      </p:sp>
      <p:pic>
        <p:nvPicPr>
          <p:cNvPr id="3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1269" y="1327213"/>
            <a:ext cx="5708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It is OK at times to feel unhappy and cross but it is important we learn to cope with these feelings in the right way. This is so we don’t hurt others or ourselves.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25087" y="3473043"/>
            <a:ext cx="4110605" cy="746620"/>
            <a:chOff x="2181138" y="3984771"/>
            <a:chExt cx="4110605" cy="746620"/>
          </a:xfrm>
        </p:grpSpPr>
        <p:sp>
          <p:nvSpPr>
            <p:cNvPr id="6" name="Rounded Rectangle 5"/>
            <p:cNvSpPr/>
            <p:nvPr/>
          </p:nvSpPr>
          <p:spPr>
            <a:xfrm>
              <a:off x="2181138" y="3984771"/>
              <a:ext cx="4110605" cy="7466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7153" y="4043115"/>
              <a:ext cx="36785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What could we do when we have any uncomfortable feelings?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39751" y="1407601"/>
            <a:ext cx="4334254" cy="4909514"/>
          </a:xfrm>
          <a:custGeom>
            <a:avLst/>
            <a:gdLst>
              <a:gd name="connsiteX0" fmla="*/ 0 w 4476867"/>
              <a:gd name="connsiteY0" fmla="*/ 0 h 3976586"/>
              <a:gd name="connsiteX1" fmla="*/ 4476867 w 4476867"/>
              <a:gd name="connsiteY1" fmla="*/ 0 h 3976586"/>
              <a:gd name="connsiteX2" fmla="*/ 4476867 w 4476867"/>
              <a:gd name="connsiteY2" fmla="*/ 3976586 h 3976586"/>
              <a:gd name="connsiteX3" fmla="*/ 0 w 4476867"/>
              <a:gd name="connsiteY3" fmla="*/ 3976586 h 3976586"/>
              <a:gd name="connsiteX4" fmla="*/ 0 w 4476867"/>
              <a:gd name="connsiteY4" fmla="*/ 0 h 3976586"/>
              <a:gd name="connsiteX0" fmla="*/ 0 w 4476867"/>
              <a:gd name="connsiteY0" fmla="*/ 0 h 3984975"/>
              <a:gd name="connsiteX1" fmla="*/ 4476867 w 4476867"/>
              <a:gd name="connsiteY1" fmla="*/ 0 h 3984975"/>
              <a:gd name="connsiteX2" fmla="*/ 3830914 w 4476867"/>
              <a:gd name="connsiteY2" fmla="*/ 3984975 h 3984975"/>
              <a:gd name="connsiteX3" fmla="*/ 0 w 4476867"/>
              <a:gd name="connsiteY3" fmla="*/ 3976586 h 3984975"/>
              <a:gd name="connsiteX4" fmla="*/ 0 w 4476867"/>
              <a:gd name="connsiteY4" fmla="*/ 0 h 398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867" h="3984975">
                <a:moveTo>
                  <a:pt x="0" y="0"/>
                </a:moveTo>
                <a:lnTo>
                  <a:pt x="4476867" y="0"/>
                </a:lnTo>
                <a:lnTo>
                  <a:pt x="3830914" y="3984975"/>
                </a:lnTo>
                <a:lnTo>
                  <a:pt x="0" y="397658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33" t="-17598" r="-69871" b="-19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7"/>
          <p:cNvSpPr/>
          <p:nvPr/>
        </p:nvSpPr>
        <p:spPr>
          <a:xfrm flipH="1" flipV="1">
            <a:off x="4269996" y="1407601"/>
            <a:ext cx="4334254" cy="4909514"/>
          </a:xfrm>
          <a:custGeom>
            <a:avLst/>
            <a:gdLst>
              <a:gd name="connsiteX0" fmla="*/ 0 w 4476867"/>
              <a:gd name="connsiteY0" fmla="*/ 0 h 3976586"/>
              <a:gd name="connsiteX1" fmla="*/ 4476867 w 4476867"/>
              <a:gd name="connsiteY1" fmla="*/ 0 h 3976586"/>
              <a:gd name="connsiteX2" fmla="*/ 4476867 w 4476867"/>
              <a:gd name="connsiteY2" fmla="*/ 3976586 h 3976586"/>
              <a:gd name="connsiteX3" fmla="*/ 0 w 4476867"/>
              <a:gd name="connsiteY3" fmla="*/ 3976586 h 3976586"/>
              <a:gd name="connsiteX4" fmla="*/ 0 w 4476867"/>
              <a:gd name="connsiteY4" fmla="*/ 0 h 3976586"/>
              <a:gd name="connsiteX0" fmla="*/ 0 w 4476867"/>
              <a:gd name="connsiteY0" fmla="*/ 0 h 3984975"/>
              <a:gd name="connsiteX1" fmla="*/ 4476867 w 4476867"/>
              <a:gd name="connsiteY1" fmla="*/ 0 h 3984975"/>
              <a:gd name="connsiteX2" fmla="*/ 3830914 w 4476867"/>
              <a:gd name="connsiteY2" fmla="*/ 3984975 h 3984975"/>
              <a:gd name="connsiteX3" fmla="*/ 0 w 4476867"/>
              <a:gd name="connsiteY3" fmla="*/ 3976586 h 3984975"/>
              <a:gd name="connsiteX4" fmla="*/ 0 w 4476867"/>
              <a:gd name="connsiteY4" fmla="*/ 0 h 398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867" h="3984975">
                <a:moveTo>
                  <a:pt x="0" y="0"/>
                </a:moveTo>
                <a:lnTo>
                  <a:pt x="4476867" y="0"/>
                </a:lnTo>
                <a:lnTo>
                  <a:pt x="3830914" y="3984975"/>
                </a:lnTo>
                <a:lnTo>
                  <a:pt x="0" y="397658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55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1"/>
          <a:stretch/>
        </p:blipFill>
        <p:spPr>
          <a:xfrm flipH="1">
            <a:off x="5104594" y="2882654"/>
            <a:ext cx="2411942" cy="342607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59947" y="1994215"/>
            <a:ext cx="3921763" cy="1621464"/>
            <a:chOff x="859947" y="1994215"/>
            <a:chExt cx="3921763" cy="1621464"/>
          </a:xfrm>
        </p:grpSpPr>
        <p:sp>
          <p:nvSpPr>
            <p:cNvPr id="24" name="Round Same Side Corner Rectangle 23"/>
            <p:cNvSpPr/>
            <p:nvPr/>
          </p:nvSpPr>
          <p:spPr>
            <a:xfrm rot="16200000">
              <a:off x="2009531" y="844631"/>
              <a:ext cx="1621464" cy="3920631"/>
            </a:xfrm>
            <a:custGeom>
              <a:avLst/>
              <a:gdLst>
                <a:gd name="connsiteX0" fmla="*/ 184798 w 1621464"/>
                <a:gd name="connsiteY0" fmla="*/ 0 h 3827762"/>
                <a:gd name="connsiteX1" fmla="*/ 1436666 w 1621464"/>
                <a:gd name="connsiteY1" fmla="*/ 0 h 3827762"/>
                <a:gd name="connsiteX2" fmla="*/ 1621464 w 1621464"/>
                <a:gd name="connsiteY2" fmla="*/ 184798 h 3827762"/>
                <a:gd name="connsiteX3" fmla="*/ 1621464 w 1621464"/>
                <a:gd name="connsiteY3" fmla="*/ 3827762 h 3827762"/>
                <a:gd name="connsiteX4" fmla="*/ 1621464 w 1621464"/>
                <a:gd name="connsiteY4" fmla="*/ 3827762 h 3827762"/>
                <a:gd name="connsiteX5" fmla="*/ 0 w 1621464"/>
                <a:gd name="connsiteY5" fmla="*/ 3827762 h 3827762"/>
                <a:gd name="connsiteX6" fmla="*/ 0 w 1621464"/>
                <a:gd name="connsiteY6" fmla="*/ 3827762 h 3827762"/>
                <a:gd name="connsiteX7" fmla="*/ 0 w 1621464"/>
                <a:gd name="connsiteY7" fmla="*/ 184798 h 3827762"/>
                <a:gd name="connsiteX8" fmla="*/ 184798 w 1621464"/>
                <a:gd name="connsiteY8" fmla="*/ 0 h 3827762"/>
                <a:gd name="connsiteX0" fmla="*/ 184798 w 1621464"/>
                <a:gd name="connsiteY0" fmla="*/ 0 h 3827762"/>
                <a:gd name="connsiteX1" fmla="*/ 1436666 w 1621464"/>
                <a:gd name="connsiteY1" fmla="*/ 0 h 3827762"/>
                <a:gd name="connsiteX2" fmla="*/ 1621464 w 1621464"/>
                <a:gd name="connsiteY2" fmla="*/ 184798 h 3827762"/>
                <a:gd name="connsiteX3" fmla="*/ 1621464 w 1621464"/>
                <a:gd name="connsiteY3" fmla="*/ 3827762 h 3827762"/>
                <a:gd name="connsiteX4" fmla="*/ 1621464 w 1621464"/>
                <a:gd name="connsiteY4" fmla="*/ 3827762 h 3827762"/>
                <a:gd name="connsiteX5" fmla="*/ 0 w 1621464"/>
                <a:gd name="connsiteY5" fmla="*/ 3827762 h 3827762"/>
                <a:gd name="connsiteX6" fmla="*/ 0 w 1621464"/>
                <a:gd name="connsiteY6" fmla="*/ 3730130 h 3827762"/>
                <a:gd name="connsiteX7" fmla="*/ 0 w 1621464"/>
                <a:gd name="connsiteY7" fmla="*/ 184798 h 3827762"/>
                <a:gd name="connsiteX8" fmla="*/ 184798 w 1621464"/>
                <a:gd name="connsiteY8" fmla="*/ 0 h 3827762"/>
                <a:gd name="connsiteX0" fmla="*/ 184798 w 1621464"/>
                <a:gd name="connsiteY0" fmla="*/ 0 h 3827762"/>
                <a:gd name="connsiteX1" fmla="*/ 1436666 w 1621464"/>
                <a:gd name="connsiteY1" fmla="*/ 0 h 3827762"/>
                <a:gd name="connsiteX2" fmla="*/ 1621464 w 1621464"/>
                <a:gd name="connsiteY2" fmla="*/ 184798 h 3827762"/>
                <a:gd name="connsiteX3" fmla="*/ 1621464 w 1621464"/>
                <a:gd name="connsiteY3" fmla="*/ 3827762 h 3827762"/>
                <a:gd name="connsiteX4" fmla="*/ 1621464 w 1621464"/>
                <a:gd name="connsiteY4" fmla="*/ 3827762 h 3827762"/>
                <a:gd name="connsiteX5" fmla="*/ 2381 w 1621464"/>
                <a:gd name="connsiteY5" fmla="*/ 3727749 h 3827762"/>
                <a:gd name="connsiteX6" fmla="*/ 0 w 1621464"/>
                <a:gd name="connsiteY6" fmla="*/ 3730130 h 3827762"/>
                <a:gd name="connsiteX7" fmla="*/ 0 w 1621464"/>
                <a:gd name="connsiteY7" fmla="*/ 184798 h 3827762"/>
                <a:gd name="connsiteX8" fmla="*/ 184798 w 1621464"/>
                <a:gd name="connsiteY8" fmla="*/ 0 h 3827762"/>
                <a:gd name="connsiteX0" fmla="*/ 184798 w 1621464"/>
                <a:gd name="connsiteY0" fmla="*/ 0 h 3920631"/>
                <a:gd name="connsiteX1" fmla="*/ 1436666 w 1621464"/>
                <a:gd name="connsiteY1" fmla="*/ 0 h 3920631"/>
                <a:gd name="connsiteX2" fmla="*/ 1621464 w 1621464"/>
                <a:gd name="connsiteY2" fmla="*/ 184798 h 3920631"/>
                <a:gd name="connsiteX3" fmla="*/ 1621464 w 1621464"/>
                <a:gd name="connsiteY3" fmla="*/ 3827762 h 3920631"/>
                <a:gd name="connsiteX4" fmla="*/ 1621464 w 1621464"/>
                <a:gd name="connsiteY4" fmla="*/ 3920631 h 3920631"/>
                <a:gd name="connsiteX5" fmla="*/ 2381 w 1621464"/>
                <a:gd name="connsiteY5" fmla="*/ 3727749 h 3920631"/>
                <a:gd name="connsiteX6" fmla="*/ 0 w 1621464"/>
                <a:gd name="connsiteY6" fmla="*/ 3730130 h 3920631"/>
                <a:gd name="connsiteX7" fmla="*/ 0 w 1621464"/>
                <a:gd name="connsiteY7" fmla="*/ 184798 h 3920631"/>
                <a:gd name="connsiteX8" fmla="*/ 184798 w 1621464"/>
                <a:gd name="connsiteY8" fmla="*/ 0 h 392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1464" h="3920631">
                  <a:moveTo>
                    <a:pt x="184798" y="0"/>
                  </a:moveTo>
                  <a:lnTo>
                    <a:pt x="1436666" y="0"/>
                  </a:lnTo>
                  <a:cubicBezTo>
                    <a:pt x="1538727" y="0"/>
                    <a:pt x="1621464" y="82737"/>
                    <a:pt x="1621464" y="184798"/>
                  </a:cubicBezTo>
                  <a:lnTo>
                    <a:pt x="1621464" y="3827762"/>
                  </a:lnTo>
                  <a:lnTo>
                    <a:pt x="1621464" y="3920631"/>
                  </a:lnTo>
                  <a:lnTo>
                    <a:pt x="2381" y="3727749"/>
                  </a:lnTo>
                  <a:lnTo>
                    <a:pt x="0" y="3730130"/>
                  </a:lnTo>
                  <a:lnTo>
                    <a:pt x="0" y="184798"/>
                  </a:lnTo>
                  <a:cubicBezTo>
                    <a:pt x="0" y="82737"/>
                    <a:pt x="82737" y="0"/>
                    <a:pt x="184798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82768" y="2075540"/>
              <a:ext cx="379894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If you are feeling unhappy or cross and feel like crying, then letting yourself do this can help your </a:t>
              </a:r>
              <a:br>
                <a:rPr lang="en-GB" dirty="0"/>
              </a:br>
              <a:r>
                <a:rPr lang="en-GB" dirty="0"/>
                <a:t>body relax. It is also a good way </a:t>
              </a:r>
              <a:br>
                <a:rPr lang="en-GB" dirty="0"/>
              </a:br>
              <a:r>
                <a:rPr lang="en-GB" dirty="0"/>
                <a:t>of showing others how you feel.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b="27950"/>
          <a:stretch/>
        </p:blipFill>
        <p:spPr>
          <a:xfrm>
            <a:off x="539751" y="3531387"/>
            <a:ext cx="2079817" cy="27773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46997" y="1465581"/>
            <a:ext cx="1174272" cy="480713"/>
            <a:chOff x="2850158" y="3697004"/>
            <a:chExt cx="1174272" cy="480713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3196937" y="3350225"/>
              <a:ext cx="480713" cy="1174272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01908" y="3733352"/>
              <a:ext cx="891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Cry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20224" y="4730486"/>
            <a:ext cx="3882531" cy="1258834"/>
            <a:chOff x="898046" y="1991720"/>
            <a:chExt cx="3882531" cy="1258834"/>
          </a:xfrm>
        </p:grpSpPr>
        <p:sp>
          <p:nvSpPr>
            <p:cNvPr id="31" name="Round Same Side Corner Rectangle 23"/>
            <p:cNvSpPr/>
            <p:nvPr/>
          </p:nvSpPr>
          <p:spPr>
            <a:xfrm rot="16200000" flipH="1" flipV="1">
              <a:off x="2211142" y="681119"/>
              <a:ext cx="1256339" cy="3882531"/>
            </a:xfrm>
            <a:custGeom>
              <a:avLst/>
              <a:gdLst>
                <a:gd name="connsiteX0" fmla="*/ 184798 w 1621464"/>
                <a:gd name="connsiteY0" fmla="*/ 0 h 3827762"/>
                <a:gd name="connsiteX1" fmla="*/ 1436666 w 1621464"/>
                <a:gd name="connsiteY1" fmla="*/ 0 h 3827762"/>
                <a:gd name="connsiteX2" fmla="*/ 1621464 w 1621464"/>
                <a:gd name="connsiteY2" fmla="*/ 184798 h 3827762"/>
                <a:gd name="connsiteX3" fmla="*/ 1621464 w 1621464"/>
                <a:gd name="connsiteY3" fmla="*/ 3827762 h 3827762"/>
                <a:gd name="connsiteX4" fmla="*/ 1621464 w 1621464"/>
                <a:gd name="connsiteY4" fmla="*/ 3827762 h 3827762"/>
                <a:gd name="connsiteX5" fmla="*/ 0 w 1621464"/>
                <a:gd name="connsiteY5" fmla="*/ 3827762 h 3827762"/>
                <a:gd name="connsiteX6" fmla="*/ 0 w 1621464"/>
                <a:gd name="connsiteY6" fmla="*/ 3827762 h 3827762"/>
                <a:gd name="connsiteX7" fmla="*/ 0 w 1621464"/>
                <a:gd name="connsiteY7" fmla="*/ 184798 h 3827762"/>
                <a:gd name="connsiteX8" fmla="*/ 184798 w 1621464"/>
                <a:gd name="connsiteY8" fmla="*/ 0 h 3827762"/>
                <a:gd name="connsiteX0" fmla="*/ 184798 w 1621464"/>
                <a:gd name="connsiteY0" fmla="*/ 0 h 3827762"/>
                <a:gd name="connsiteX1" fmla="*/ 1436666 w 1621464"/>
                <a:gd name="connsiteY1" fmla="*/ 0 h 3827762"/>
                <a:gd name="connsiteX2" fmla="*/ 1621464 w 1621464"/>
                <a:gd name="connsiteY2" fmla="*/ 184798 h 3827762"/>
                <a:gd name="connsiteX3" fmla="*/ 1621464 w 1621464"/>
                <a:gd name="connsiteY3" fmla="*/ 3827762 h 3827762"/>
                <a:gd name="connsiteX4" fmla="*/ 1621464 w 1621464"/>
                <a:gd name="connsiteY4" fmla="*/ 3827762 h 3827762"/>
                <a:gd name="connsiteX5" fmla="*/ 0 w 1621464"/>
                <a:gd name="connsiteY5" fmla="*/ 3827762 h 3827762"/>
                <a:gd name="connsiteX6" fmla="*/ 0 w 1621464"/>
                <a:gd name="connsiteY6" fmla="*/ 3730130 h 3827762"/>
                <a:gd name="connsiteX7" fmla="*/ 0 w 1621464"/>
                <a:gd name="connsiteY7" fmla="*/ 184798 h 3827762"/>
                <a:gd name="connsiteX8" fmla="*/ 184798 w 1621464"/>
                <a:gd name="connsiteY8" fmla="*/ 0 h 3827762"/>
                <a:gd name="connsiteX0" fmla="*/ 184798 w 1621464"/>
                <a:gd name="connsiteY0" fmla="*/ 0 h 3827762"/>
                <a:gd name="connsiteX1" fmla="*/ 1436666 w 1621464"/>
                <a:gd name="connsiteY1" fmla="*/ 0 h 3827762"/>
                <a:gd name="connsiteX2" fmla="*/ 1621464 w 1621464"/>
                <a:gd name="connsiteY2" fmla="*/ 184798 h 3827762"/>
                <a:gd name="connsiteX3" fmla="*/ 1621464 w 1621464"/>
                <a:gd name="connsiteY3" fmla="*/ 3827762 h 3827762"/>
                <a:gd name="connsiteX4" fmla="*/ 1621464 w 1621464"/>
                <a:gd name="connsiteY4" fmla="*/ 3827762 h 3827762"/>
                <a:gd name="connsiteX5" fmla="*/ 2381 w 1621464"/>
                <a:gd name="connsiteY5" fmla="*/ 3727749 h 3827762"/>
                <a:gd name="connsiteX6" fmla="*/ 0 w 1621464"/>
                <a:gd name="connsiteY6" fmla="*/ 3730130 h 3827762"/>
                <a:gd name="connsiteX7" fmla="*/ 0 w 1621464"/>
                <a:gd name="connsiteY7" fmla="*/ 184798 h 3827762"/>
                <a:gd name="connsiteX8" fmla="*/ 184798 w 1621464"/>
                <a:gd name="connsiteY8" fmla="*/ 0 h 3827762"/>
                <a:gd name="connsiteX0" fmla="*/ 184798 w 1621464"/>
                <a:gd name="connsiteY0" fmla="*/ 0 h 3920631"/>
                <a:gd name="connsiteX1" fmla="*/ 1436666 w 1621464"/>
                <a:gd name="connsiteY1" fmla="*/ 0 h 3920631"/>
                <a:gd name="connsiteX2" fmla="*/ 1621464 w 1621464"/>
                <a:gd name="connsiteY2" fmla="*/ 184798 h 3920631"/>
                <a:gd name="connsiteX3" fmla="*/ 1621464 w 1621464"/>
                <a:gd name="connsiteY3" fmla="*/ 3827762 h 3920631"/>
                <a:gd name="connsiteX4" fmla="*/ 1621464 w 1621464"/>
                <a:gd name="connsiteY4" fmla="*/ 3920631 h 3920631"/>
                <a:gd name="connsiteX5" fmla="*/ 2381 w 1621464"/>
                <a:gd name="connsiteY5" fmla="*/ 3727749 h 3920631"/>
                <a:gd name="connsiteX6" fmla="*/ 0 w 1621464"/>
                <a:gd name="connsiteY6" fmla="*/ 3730130 h 3920631"/>
                <a:gd name="connsiteX7" fmla="*/ 0 w 1621464"/>
                <a:gd name="connsiteY7" fmla="*/ 184798 h 3920631"/>
                <a:gd name="connsiteX8" fmla="*/ 184798 w 1621464"/>
                <a:gd name="connsiteY8" fmla="*/ 0 h 3920631"/>
                <a:gd name="connsiteX0" fmla="*/ 184798 w 1621464"/>
                <a:gd name="connsiteY0" fmla="*/ 0 h 3882531"/>
                <a:gd name="connsiteX1" fmla="*/ 1436666 w 1621464"/>
                <a:gd name="connsiteY1" fmla="*/ 0 h 3882531"/>
                <a:gd name="connsiteX2" fmla="*/ 1621464 w 1621464"/>
                <a:gd name="connsiteY2" fmla="*/ 184798 h 3882531"/>
                <a:gd name="connsiteX3" fmla="*/ 1621464 w 1621464"/>
                <a:gd name="connsiteY3" fmla="*/ 3827762 h 3882531"/>
                <a:gd name="connsiteX4" fmla="*/ 1615317 w 1621464"/>
                <a:gd name="connsiteY4" fmla="*/ 3882531 h 3882531"/>
                <a:gd name="connsiteX5" fmla="*/ 2381 w 1621464"/>
                <a:gd name="connsiteY5" fmla="*/ 3727749 h 3882531"/>
                <a:gd name="connsiteX6" fmla="*/ 0 w 1621464"/>
                <a:gd name="connsiteY6" fmla="*/ 3730130 h 3882531"/>
                <a:gd name="connsiteX7" fmla="*/ 0 w 1621464"/>
                <a:gd name="connsiteY7" fmla="*/ 184798 h 3882531"/>
                <a:gd name="connsiteX8" fmla="*/ 184798 w 1621464"/>
                <a:gd name="connsiteY8" fmla="*/ 0 h 388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1464" h="3882531">
                  <a:moveTo>
                    <a:pt x="184798" y="0"/>
                  </a:moveTo>
                  <a:lnTo>
                    <a:pt x="1436666" y="0"/>
                  </a:lnTo>
                  <a:cubicBezTo>
                    <a:pt x="1538727" y="0"/>
                    <a:pt x="1621464" y="82737"/>
                    <a:pt x="1621464" y="184798"/>
                  </a:cubicBezTo>
                  <a:lnTo>
                    <a:pt x="1621464" y="3827762"/>
                  </a:lnTo>
                  <a:lnTo>
                    <a:pt x="1615317" y="3882531"/>
                  </a:lnTo>
                  <a:lnTo>
                    <a:pt x="2381" y="3727749"/>
                  </a:lnTo>
                  <a:lnTo>
                    <a:pt x="0" y="3730130"/>
                  </a:lnTo>
                  <a:lnTo>
                    <a:pt x="0" y="184798"/>
                  </a:lnTo>
                  <a:cubicBezTo>
                    <a:pt x="0" y="82737"/>
                    <a:pt x="82737" y="0"/>
                    <a:pt x="184798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6568" y="1991720"/>
              <a:ext cx="37989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   Exercise makes people feel good   </a:t>
              </a:r>
              <a:br>
                <a:rPr lang="en-GB" dirty="0"/>
              </a:br>
              <a:r>
                <a:rPr lang="en-GB" dirty="0"/>
                <a:t>  and feel positive. It also gives you  </a:t>
              </a:r>
              <a:br>
                <a:rPr lang="en-GB" dirty="0"/>
              </a:br>
              <a:r>
                <a:rPr lang="en-GB" dirty="0"/>
                <a:t> space to work through your sad or cross thoughts or feelings.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58857" y="4173584"/>
            <a:ext cx="1251745" cy="480713"/>
            <a:chOff x="2850157" y="3697004"/>
            <a:chExt cx="1251745" cy="480713"/>
          </a:xfrm>
        </p:grpSpPr>
        <p:sp>
          <p:nvSpPr>
            <p:cNvPr id="34" name="Round Same Side Corner Rectangle 33"/>
            <p:cNvSpPr/>
            <p:nvPr/>
          </p:nvSpPr>
          <p:spPr>
            <a:xfrm rot="16200000">
              <a:off x="3235673" y="3311488"/>
              <a:ext cx="480713" cy="1251745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01908" y="3733352"/>
              <a:ext cx="103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Exercise</a:t>
              </a:r>
            </a:p>
          </p:txBody>
        </p:sp>
      </p:grpSp>
      <p:sp>
        <p:nvSpPr>
          <p:cNvPr id="36" name="Rectangle 7"/>
          <p:cNvSpPr/>
          <p:nvPr/>
        </p:nvSpPr>
        <p:spPr>
          <a:xfrm>
            <a:off x="539751" y="1407601"/>
            <a:ext cx="4334254" cy="4909514"/>
          </a:xfrm>
          <a:custGeom>
            <a:avLst/>
            <a:gdLst>
              <a:gd name="connsiteX0" fmla="*/ 0 w 4476867"/>
              <a:gd name="connsiteY0" fmla="*/ 0 h 3976586"/>
              <a:gd name="connsiteX1" fmla="*/ 4476867 w 4476867"/>
              <a:gd name="connsiteY1" fmla="*/ 0 h 3976586"/>
              <a:gd name="connsiteX2" fmla="*/ 4476867 w 4476867"/>
              <a:gd name="connsiteY2" fmla="*/ 3976586 h 3976586"/>
              <a:gd name="connsiteX3" fmla="*/ 0 w 4476867"/>
              <a:gd name="connsiteY3" fmla="*/ 3976586 h 3976586"/>
              <a:gd name="connsiteX4" fmla="*/ 0 w 4476867"/>
              <a:gd name="connsiteY4" fmla="*/ 0 h 3976586"/>
              <a:gd name="connsiteX0" fmla="*/ 0 w 4476867"/>
              <a:gd name="connsiteY0" fmla="*/ 0 h 3984975"/>
              <a:gd name="connsiteX1" fmla="*/ 4476867 w 4476867"/>
              <a:gd name="connsiteY1" fmla="*/ 0 h 3984975"/>
              <a:gd name="connsiteX2" fmla="*/ 3830914 w 4476867"/>
              <a:gd name="connsiteY2" fmla="*/ 3984975 h 3984975"/>
              <a:gd name="connsiteX3" fmla="*/ 0 w 4476867"/>
              <a:gd name="connsiteY3" fmla="*/ 3976586 h 3984975"/>
              <a:gd name="connsiteX4" fmla="*/ 0 w 4476867"/>
              <a:gd name="connsiteY4" fmla="*/ 0 h 398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867" h="3984975">
                <a:moveTo>
                  <a:pt x="0" y="0"/>
                </a:moveTo>
                <a:lnTo>
                  <a:pt x="4476867" y="0"/>
                </a:lnTo>
                <a:lnTo>
                  <a:pt x="3830914" y="3984975"/>
                </a:lnTo>
                <a:lnTo>
                  <a:pt x="0" y="397658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33" t="-819" r="-87478" b="-8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1"/>
          <a:stretch/>
        </p:blipFill>
        <p:spPr>
          <a:xfrm flipH="1">
            <a:off x="2644609" y="2141220"/>
            <a:ext cx="1664961" cy="416750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661160" y="3892565"/>
            <a:ext cx="1314602" cy="480713"/>
            <a:chOff x="2709828" y="3697005"/>
            <a:chExt cx="1314602" cy="480713"/>
          </a:xfrm>
        </p:grpSpPr>
        <p:sp>
          <p:nvSpPr>
            <p:cNvPr id="39" name="Round Same Side Corner Rectangle 38"/>
            <p:cNvSpPr/>
            <p:nvPr/>
          </p:nvSpPr>
          <p:spPr>
            <a:xfrm rot="5400000">
              <a:off x="3126772" y="3280061"/>
              <a:ext cx="480713" cy="1314602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78108" y="3763832"/>
              <a:ext cx="891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Talk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7319" y="4455975"/>
            <a:ext cx="2681237" cy="1754326"/>
            <a:chOff x="1417319" y="4455975"/>
            <a:chExt cx="2681237" cy="1754326"/>
          </a:xfrm>
        </p:grpSpPr>
        <p:sp>
          <p:nvSpPr>
            <p:cNvPr id="42" name="Round Same Side Corner Rectangle 41"/>
            <p:cNvSpPr/>
            <p:nvPr/>
          </p:nvSpPr>
          <p:spPr>
            <a:xfrm rot="5400000">
              <a:off x="1880775" y="3992519"/>
              <a:ext cx="1754326" cy="2681237"/>
            </a:xfrm>
            <a:prstGeom prst="round2SameRect">
              <a:avLst>
                <a:gd name="adj1" fmla="val 9496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65032" y="4455975"/>
              <a:ext cx="247256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Share with someone you trust how you </a:t>
              </a:r>
              <a:br>
                <a:rPr lang="en-GB" dirty="0"/>
              </a:br>
              <a:r>
                <a:rPr lang="en-GB" dirty="0"/>
                <a:t>are feeling and why you are feeling like that. They could help you make it better.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 b="15947"/>
          <a:stretch/>
        </p:blipFill>
        <p:spPr>
          <a:xfrm flipH="1">
            <a:off x="539751" y="2437830"/>
            <a:ext cx="1410012" cy="3870895"/>
          </a:xfrm>
          <a:prstGeom prst="rect">
            <a:avLst/>
          </a:prstGeom>
        </p:spPr>
      </p:pic>
      <p:sp>
        <p:nvSpPr>
          <p:cNvPr id="45" name="Rectangle 7"/>
          <p:cNvSpPr/>
          <p:nvPr/>
        </p:nvSpPr>
        <p:spPr>
          <a:xfrm flipH="1" flipV="1">
            <a:off x="4269996" y="1407601"/>
            <a:ext cx="4334254" cy="4909514"/>
          </a:xfrm>
          <a:custGeom>
            <a:avLst/>
            <a:gdLst>
              <a:gd name="connsiteX0" fmla="*/ 0 w 4476867"/>
              <a:gd name="connsiteY0" fmla="*/ 0 h 3976586"/>
              <a:gd name="connsiteX1" fmla="*/ 4476867 w 4476867"/>
              <a:gd name="connsiteY1" fmla="*/ 0 h 3976586"/>
              <a:gd name="connsiteX2" fmla="*/ 4476867 w 4476867"/>
              <a:gd name="connsiteY2" fmla="*/ 3976586 h 3976586"/>
              <a:gd name="connsiteX3" fmla="*/ 0 w 4476867"/>
              <a:gd name="connsiteY3" fmla="*/ 3976586 h 3976586"/>
              <a:gd name="connsiteX4" fmla="*/ 0 w 4476867"/>
              <a:gd name="connsiteY4" fmla="*/ 0 h 3976586"/>
              <a:gd name="connsiteX0" fmla="*/ 0 w 4476867"/>
              <a:gd name="connsiteY0" fmla="*/ 0 h 3984975"/>
              <a:gd name="connsiteX1" fmla="*/ 4476867 w 4476867"/>
              <a:gd name="connsiteY1" fmla="*/ 0 h 3984975"/>
              <a:gd name="connsiteX2" fmla="*/ 3830914 w 4476867"/>
              <a:gd name="connsiteY2" fmla="*/ 3984975 h 3984975"/>
              <a:gd name="connsiteX3" fmla="*/ 0 w 4476867"/>
              <a:gd name="connsiteY3" fmla="*/ 3976586 h 3984975"/>
              <a:gd name="connsiteX4" fmla="*/ 0 w 4476867"/>
              <a:gd name="connsiteY4" fmla="*/ 0 h 398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867" h="3984975">
                <a:moveTo>
                  <a:pt x="0" y="0"/>
                </a:moveTo>
                <a:lnTo>
                  <a:pt x="4476867" y="0"/>
                </a:lnTo>
                <a:lnTo>
                  <a:pt x="3830914" y="3984975"/>
                </a:lnTo>
                <a:lnTo>
                  <a:pt x="0" y="397658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584" t="-1914" r="-34778" b="-5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4625269" y="3059102"/>
            <a:ext cx="1629248" cy="480713"/>
            <a:chOff x="2709828" y="3697005"/>
            <a:chExt cx="1314602" cy="480713"/>
          </a:xfrm>
        </p:grpSpPr>
        <p:sp>
          <p:nvSpPr>
            <p:cNvPr id="47" name="Round Same Side Corner Rectangle 18"/>
            <p:cNvSpPr/>
            <p:nvPr/>
          </p:nvSpPr>
          <p:spPr>
            <a:xfrm rot="5400000">
              <a:off x="3126772" y="3280061"/>
              <a:ext cx="480713" cy="1314602"/>
            </a:xfrm>
            <a:custGeom>
              <a:avLst/>
              <a:gdLst>
                <a:gd name="connsiteX0" fmla="*/ 80120 w 480713"/>
                <a:gd name="connsiteY0" fmla="*/ 0 h 1629248"/>
                <a:gd name="connsiteX1" fmla="*/ 400593 w 480713"/>
                <a:gd name="connsiteY1" fmla="*/ 0 h 1629248"/>
                <a:gd name="connsiteX2" fmla="*/ 480713 w 480713"/>
                <a:gd name="connsiteY2" fmla="*/ 80120 h 1629248"/>
                <a:gd name="connsiteX3" fmla="*/ 480713 w 480713"/>
                <a:gd name="connsiteY3" fmla="*/ 1629248 h 1629248"/>
                <a:gd name="connsiteX4" fmla="*/ 480713 w 480713"/>
                <a:gd name="connsiteY4" fmla="*/ 1629248 h 1629248"/>
                <a:gd name="connsiteX5" fmla="*/ 0 w 480713"/>
                <a:gd name="connsiteY5" fmla="*/ 1629248 h 1629248"/>
                <a:gd name="connsiteX6" fmla="*/ 0 w 480713"/>
                <a:gd name="connsiteY6" fmla="*/ 1629248 h 1629248"/>
                <a:gd name="connsiteX7" fmla="*/ 0 w 480713"/>
                <a:gd name="connsiteY7" fmla="*/ 80120 h 1629248"/>
                <a:gd name="connsiteX8" fmla="*/ 80120 w 480713"/>
                <a:gd name="connsiteY8" fmla="*/ 0 h 1629248"/>
                <a:gd name="connsiteX0" fmla="*/ 80120 w 480713"/>
                <a:gd name="connsiteY0" fmla="*/ 0 h 1629248"/>
                <a:gd name="connsiteX1" fmla="*/ 400593 w 480713"/>
                <a:gd name="connsiteY1" fmla="*/ 0 h 1629248"/>
                <a:gd name="connsiteX2" fmla="*/ 480713 w 480713"/>
                <a:gd name="connsiteY2" fmla="*/ 80120 h 1629248"/>
                <a:gd name="connsiteX3" fmla="*/ 480713 w 480713"/>
                <a:gd name="connsiteY3" fmla="*/ 1629248 h 1629248"/>
                <a:gd name="connsiteX4" fmla="*/ 480713 w 480713"/>
                <a:gd name="connsiteY4" fmla="*/ 1629248 h 1629248"/>
                <a:gd name="connsiteX5" fmla="*/ 0 w 480713"/>
                <a:gd name="connsiteY5" fmla="*/ 1629248 h 1629248"/>
                <a:gd name="connsiteX6" fmla="*/ 3 w 480713"/>
                <a:gd name="connsiteY6" fmla="*/ 1581623 h 1629248"/>
                <a:gd name="connsiteX7" fmla="*/ 0 w 480713"/>
                <a:gd name="connsiteY7" fmla="*/ 80120 h 1629248"/>
                <a:gd name="connsiteX8" fmla="*/ 80120 w 480713"/>
                <a:gd name="connsiteY8" fmla="*/ 0 h 1629248"/>
                <a:gd name="connsiteX0" fmla="*/ 80120 w 480713"/>
                <a:gd name="connsiteY0" fmla="*/ 0 h 1629248"/>
                <a:gd name="connsiteX1" fmla="*/ 400593 w 480713"/>
                <a:gd name="connsiteY1" fmla="*/ 0 h 1629248"/>
                <a:gd name="connsiteX2" fmla="*/ 480713 w 480713"/>
                <a:gd name="connsiteY2" fmla="*/ 80120 h 1629248"/>
                <a:gd name="connsiteX3" fmla="*/ 480713 w 480713"/>
                <a:gd name="connsiteY3" fmla="*/ 1629248 h 1629248"/>
                <a:gd name="connsiteX4" fmla="*/ 480713 w 480713"/>
                <a:gd name="connsiteY4" fmla="*/ 1629248 h 1629248"/>
                <a:gd name="connsiteX5" fmla="*/ 2384 w 480713"/>
                <a:gd name="connsiteY5" fmla="*/ 1579242 h 1629248"/>
                <a:gd name="connsiteX6" fmla="*/ 3 w 480713"/>
                <a:gd name="connsiteY6" fmla="*/ 1581623 h 1629248"/>
                <a:gd name="connsiteX7" fmla="*/ 0 w 480713"/>
                <a:gd name="connsiteY7" fmla="*/ 80120 h 1629248"/>
                <a:gd name="connsiteX8" fmla="*/ 80120 w 480713"/>
                <a:gd name="connsiteY8" fmla="*/ 0 h 162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713" h="1629248">
                  <a:moveTo>
                    <a:pt x="80120" y="0"/>
                  </a:moveTo>
                  <a:lnTo>
                    <a:pt x="400593" y="0"/>
                  </a:lnTo>
                  <a:cubicBezTo>
                    <a:pt x="444842" y="0"/>
                    <a:pt x="480713" y="35871"/>
                    <a:pt x="480713" y="80120"/>
                  </a:cubicBezTo>
                  <a:lnTo>
                    <a:pt x="480713" y="1629248"/>
                  </a:lnTo>
                  <a:lnTo>
                    <a:pt x="480713" y="1629248"/>
                  </a:lnTo>
                  <a:lnTo>
                    <a:pt x="2384" y="1579242"/>
                  </a:lnTo>
                  <a:lnTo>
                    <a:pt x="3" y="1581623"/>
                  </a:lnTo>
                  <a:cubicBezTo>
                    <a:pt x="3" y="1065247"/>
                    <a:pt x="0" y="596496"/>
                    <a:pt x="0" y="80120"/>
                  </a:cubicBezTo>
                  <a:cubicBezTo>
                    <a:pt x="0" y="35871"/>
                    <a:pt x="35871" y="0"/>
                    <a:pt x="8012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05951" y="3740972"/>
              <a:ext cx="891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Breathe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08619" y="3634612"/>
            <a:ext cx="2681237" cy="1477329"/>
            <a:chOff x="1417320" y="4455975"/>
            <a:chExt cx="2681237" cy="1477329"/>
          </a:xfrm>
        </p:grpSpPr>
        <p:sp>
          <p:nvSpPr>
            <p:cNvPr id="50" name="Round Same Side Corner Rectangle 49"/>
            <p:cNvSpPr/>
            <p:nvPr/>
          </p:nvSpPr>
          <p:spPr>
            <a:xfrm rot="16200000">
              <a:off x="2019275" y="3854021"/>
              <a:ext cx="1477328" cy="2681237"/>
            </a:xfrm>
            <a:prstGeom prst="round2SameRect">
              <a:avLst>
                <a:gd name="adj1" fmla="val 9496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65032" y="4455975"/>
              <a:ext cx="210913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ym typeface="Wingdings" panose="05000000000000000000" pitchFamily="2" charset="2"/>
                </a:rPr>
                <a:t>Take some time </a:t>
              </a:r>
              <a:br>
                <a:rPr lang="en-GB" dirty="0">
                  <a:sym typeface="Wingdings" panose="05000000000000000000" pitchFamily="2" charset="2"/>
                </a:rPr>
              </a:br>
              <a:r>
                <a:rPr lang="en-GB" dirty="0">
                  <a:sym typeface="Wingdings" panose="05000000000000000000" pitchFamily="2" charset="2"/>
                </a:rPr>
                <a:t>to calm down. </a:t>
              </a:r>
              <a:br>
                <a:rPr lang="en-GB" dirty="0">
                  <a:sym typeface="Wingdings" panose="05000000000000000000" pitchFamily="2" charset="2"/>
                </a:rPr>
              </a:br>
              <a:r>
                <a:rPr lang="en-GB" dirty="0">
                  <a:sym typeface="Wingdings" panose="05000000000000000000" pitchFamily="2" charset="2"/>
                </a:rPr>
                <a:t>Go to a quiet space and take some deep breaths.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0"/>
          <a:stretch/>
        </p:blipFill>
        <p:spPr>
          <a:xfrm>
            <a:off x="6409797" y="3299459"/>
            <a:ext cx="2194452" cy="3020061"/>
          </a:xfrm>
          <a:prstGeom prst="rect">
            <a:avLst/>
          </a:prstGeom>
        </p:spPr>
      </p:pic>
      <p:sp>
        <p:nvSpPr>
          <p:cNvPr id="53" name="Rectangle 7"/>
          <p:cNvSpPr/>
          <p:nvPr/>
        </p:nvSpPr>
        <p:spPr>
          <a:xfrm>
            <a:off x="539751" y="1407601"/>
            <a:ext cx="4334254" cy="4909514"/>
          </a:xfrm>
          <a:custGeom>
            <a:avLst/>
            <a:gdLst>
              <a:gd name="connsiteX0" fmla="*/ 0 w 4476867"/>
              <a:gd name="connsiteY0" fmla="*/ 0 h 3976586"/>
              <a:gd name="connsiteX1" fmla="*/ 4476867 w 4476867"/>
              <a:gd name="connsiteY1" fmla="*/ 0 h 3976586"/>
              <a:gd name="connsiteX2" fmla="*/ 4476867 w 4476867"/>
              <a:gd name="connsiteY2" fmla="*/ 3976586 h 3976586"/>
              <a:gd name="connsiteX3" fmla="*/ 0 w 4476867"/>
              <a:gd name="connsiteY3" fmla="*/ 3976586 h 3976586"/>
              <a:gd name="connsiteX4" fmla="*/ 0 w 4476867"/>
              <a:gd name="connsiteY4" fmla="*/ 0 h 3976586"/>
              <a:gd name="connsiteX0" fmla="*/ 0 w 4476867"/>
              <a:gd name="connsiteY0" fmla="*/ 0 h 3984975"/>
              <a:gd name="connsiteX1" fmla="*/ 4476867 w 4476867"/>
              <a:gd name="connsiteY1" fmla="*/ 0 h 3984975"/>
              <a:gd name="connsiteX2" fmla="*/ 3830914 w 4476867"/>
              <a:gd name="connsiteY2" fmla="*/ 3984975 h 3984975"/>
              <a:gd name="connsiteX3" fmla="*/ 0 w 4476867"/>
              <a:gd name="connsiteY3" fmla="*/ 3976586 h 3984975"/>
              <a:gd name="connsiteX4" fmla="*/ 0 w 4476867"/>
              <a:gd name="connsiteY4" fmla="*/ 0 h 398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867" h="3984975">
                <a:moveTo>
                  <a:pt x="0" y="0"/>
                </a:moveTo>
                <a:lnTo>
                  <a:pt x="4476867" y="0"/>
                </a:lnTo>
                <a:lnTo>
                  <a:pt x="3830914" y="3984975"/>
                </a:lnTo>
                <a:lnTo>
                  <a:pt x="0" y="397658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243" t="-2355" r="-4439" b="-23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3233197" y="1522924"/>
            <a:ext cx="1629248" cy="480713"/>
            <a:chOff x="2709828" y="3697005"/>
            <a:chExt cx="1314602" cy="480713"/>
          </a:xfrm>
        </p:grpSpPr>
        <p:sp>
          <p:nvSpPr>
            <p:cNvPr id="55" name="Round Same Side Corner Rectangle 18"/>
            <p:cNvSpPr/>
            <p:nvPr/>
          </p:nvSpPr>
          <p:spPr>
            <a:xfrm rot="16200000">
              <a:off x="3126772" y="3280061"/>
              <a:ext cx="480713" cy="1314602"/>
            </a:xfrm>
            <a:custGeom>
              <a:avLst/>
              <a:gdLst>
                <a:gd name="connsiteX0" fmla="*/ 80120 w 480713"/>
                <a:gd name="connsiteY0" fmla="*/ 0 h 1629248"/>
                <a:gd name="connsiteX1" fmla="*/ 400593 w 480713"/>
                <a:gd name="connsiteY1" fmla="*/ 0 h 1629248"/>
                <a:gd name="connsiteX2" fmla="*/ 480713 w 480713"/>
                <a:gd name="connsiteY2" fmla="*/ 80120 h 1629248"/>
                <a:gd name="connsiteX3" fmla="*/ 480713 w 480713"/>
                <a:gd name="connsiteY3" fmla="*/ 1629248 h 1629248"/>
                <a:gd name="connsiteX4" fmla="*/ 480713 w 480713"/>
                <a:gd name="connsiteY4" fmla="*/ 1629248 h 1629248"/>
                <a:gd name="connsiteX5" fmla="*/ 0 w 480713"/>
                <a:gd name="connsiteY5" fmla="*/ 1629248 h 1629248"/>
                <a:gd name="connsiteX6" fmla="*/ 0 w 480713"/>
                <a:gd name="connsiteY6" fmla="*/ 1629248 h 1629248"/>
                <a:gd name="connsiteX7" fmla="*/ 0 w 480713"/>
                <a:gd name="connsiteY7" fmla="*/ 80120 h 1629248"/>
                <a:gd name="connsiteX8" fmla="*/ 80120 w 480713"/>
                <a:gd name="connsiteY8" fmla="*/ 0 h 1629248"/>
                <a:gd name="connsiteX0" fmla="*/ 80120 w 480713"/>
                <a:gd name="connsiteY0" fmla="*/ 0 h 1629248"/>
                <a:gd name="connsiteX1" fmla="*/ 400593 w 480713"/>
                <a:gd name="connsiteY1" fmla="*/ 0 h 1629248"/>
                <a:gd name="connsiteX2" fmla="*/ 480713 w 480713"/>
                <a:gd name="connsiteY2" fmla="*/ 80120 h 1629248"/>
                <a:gd name="connsiteX3" fmla="*/ 480713 w 480713"/>
                <a:gd name="connsiteY3" fmla="*/ 1629248 h 1629248"/>
                <a:gd name="connsiteX4" fmla="*/ 480713 w 480713"/>
                <a:gd name="connsiteY4" fmla="*/ 1629248 h 1629248"/>
                <a:gd name="connsiteX5" fmla="*/ 0 w 480713"/>
                <a:gd name="connsiteY5" fmla="*/ 1629248 h 1629248"/>
                <a:gd name="connsiteX6" fmla="*/ 3 w 480713"/>
                <a:gd name="connsiteY6" fmla="*/ 1581623 h 1629248"/>
                <a:gd name="connsiteX7" fmla="*/ 0 w 480713"/>
                <a:gd name="connsiteY7" fmla="*/ 80120 h 1629248"/>
                <a:gd name="connsiteX8" fmla="*/ 80120 w 480713"/>
                <a:gd name="connsiteY8" fmla="*/ 0 h 1629248"/>
                <a:gd name="connsiteX0" fmla="*/ 80120 w 480713"/>
                <a:gd name="connsiteY0" fmla="*/ 0 h 1629248"/>
                <a:gd name="connsiteX1" fmla="*/ 400593 w 480713"/>
                <a:gd name="connsiteY1" fmla="*/ 0 h 1629248"/>
                <a:gd name="connsiteX2" fmla="*/ 480713 w 480713"/>
                <a:gd name="connsiteY2" fmla="*/ 80120 h 1629248"/>
                <a:gd name="connsiteX3" fmla="*/ 480713 w 480713"/>
                <a:gd name="connsiteY3" fmla="*/ 1629248 h 1629248"/>
                <a:gd name="connsiteX4" fmla="*/ 480713 w 480713"/>
                <a:gd name="connsiteY4" fmla="*/ 1629248 h 1629248"/>
                <a:gd name="connsiteX5" fmla="*/ 2384 w 480713"/>
                <a:gd name="connsiteY5" fmla="*/ 1579242 h 1629248"/>
                <a:gd name="connsiteX6" fmla="*/ 3 w 480713"/>
                <a:gd name="connsiteY6" fmla="*/ 1581623 h 1629248"/>
                <a:gd name="connsiteX7" fmla="*/ 0 w 480713"/>
                <a:gd name="connsiteY7" fmla="*/ 80120 h 1629248"/>
                <a:gd name="connsiteX8" fmla="*/ 80120 w 480713"/>
                <a:gd name="connsiteY8" fmla="*/ 0 h 162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713" h="1629248">
                  <a:moveTo>
                    <a:pt x="80120" y="0"/>
                  </a:moveTo>
                  <a:lnTo>
                    <a:pt x="400593" y="0"/>
                  </a:lnTo>
                  <a:cubicBezTo>
                    <a:pt x="444842" y="0"/>
                    <a:pt x="480713" y="35871"/>
                    <a:pt x="480713" y="80120"/>
                  </a:cubicBezTo>
                  <a:lnTo>
                    <a:pt x="480713" y="1629248"/>
                  </a:lnTo>
                  <a:lnTo>
                    <a:pt x="480713" y="1629248"/>
                  </a:lnTo>
                  <a:lnTo>
                    <a:pt x="2384" y="1579242"/>
                  </a:lnTo>
                  <a:lnTo>
                    <a:pt x="3" y="1581623"/>
                  </a:lnTo>
                  <a:cubicBezTo>
                    <a:pt x="3" y="1065247"/>
                    <a:pt x="0" y="596496"/>
                    <a:pt x="0" y="80120"/>
                  </a:cubicBezTo>
                  <a:cubicBezTo>
                    <a:pt x="0" y="35871"/>
                    <a:pt x="35871" y="0"/>
                    <a:pt x="8012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05951" y="3740972"/>
              <a:ext cx="891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Music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5840" y="2094487"/>
            <a:ext cx="3965820" cy="1227209"/>
            <a:chOff x="1359084" y="4455975"/>
            <a:chExt cx="3965820" cy="1227209"/>
          </a:xfrm>
        </p:grpSpPr>
        <p:sp>
          <p:nvSpPr>
            <p:cNvPr id="58" name="Round Same Side Corner Rectangle 57"/>
            <p:cNvSpPr/>
            <p:nvPr/>
          </p:nvSpPr>
          <p:spPr>
            <a:xfrm rot="5400000">
              <a:off x="2653655" y="3161405"/>
              <a:ext cx="1227208" cy="3816350"/>
            </a:xfrm>
            <a:prstGeom prst="round2SameRect">
              <a:avLst>
                <a:gd name="adj1" fmla="val 9496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65032" y="4455975"/>
              <a:ext cx="37598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Listening to music can help you feel happier and relaxed. It gives you space to work through your feelings of sadness or being cross.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4"/>
          <a:stretch/>
        </p:blipFill>
        <p:spPr>
          <a:xfrm>
            <a:off x="1396607" y="3294816"/>
            <a:ext cx="2293545" cy="301391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8" idx="1"/>
          </p:cNvCxnSpPr>
          <p:nvPr/>
        </p:nvCxnSpPr>
        <p:spPr>
          <a:xfrm flipH="1">
            <a:off x="4261607" y="1407601"/>
            <a:ext cx="612398" cy="4909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9" grpId="1" animBg="1"/>
      <p:bldP spid="36" grpId="0" animBg="1"/>
      <p:bldP spid="45" grpId="0" animBg="1"/>
      <p:bldP spid="45" grpId="1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Consolidating</a:t>
            </a:r>
          </a:p>
        </p:txBody>
      </p:sp>
    </p:spTree>
    <p:extLst>
      <p:ext uri="{BB962C8B-B14F-4D97-AF65-F5344CB8AC3E}">
        <p14:creationId xmlns:p14="http://schemas.microsoft.com/office/powerpoint/2010/main" val="397829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My Feelings Wheel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750" y="1473201"/>
            <a:ext cx="8064500" cy="4835524"/>
          </a:xfrm>
          <a:prstGeom prst="rect">
            <a:avLst/>
          </a:prstGeom>
          <a:solidFill>
            <a:srgbClr val="C5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60000">
            <a:off x="3574601" y="1666693"/>
            <a:ext cx="342628" cy="4642022"/>
          </a:xfrm>
          <a:custGeom>
            <a:avLst/>
            <a:gdLst>
              <a:gd name="connsiteX0" fmla="*/ 0 w 342628"/>
              <a:gd name="connsiteY0" fmla="*/ 0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0 h 4976314"/>
              <a:gd name="connsiteX0" fmla="*/ 0 w 342628"/>
              <a:gd name="connsiteY0" fmla="*/ 80962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80962 h 4976314"/>
              <a:gd name="connsiteX0" fmla="*/ 0 w 342628"/>
              <a:gd name="connsiteY0" fmla="*/ 30863 h 4926215"/>
              <a:gd name="connsiteX1" fmla="*/ 329928 w 342628"/>
              <a:gd name="connsiteY1" fmla="*/ 0 h 4926215"/>
              <a:gd name="connsiteX2" fmla="*/ 342628 w 342628"/>
              <a:gd name="connsiteY2" fmla="*/ 4926215 h 4926215"/>
              <a:gd name="connsiteX3" fmla="*/ 0 w 342628"/>
              <a:gd name="connsiteY3" fmla="*/ 4926215 h 4926215"/>
              <a:gd name="connsiteX4" fmla="*/ 0 w 342628"/>
              <a:gd name="connsiteY4" fmla="*/ 30863 h 492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8" h="4926215">
                <a:moveTo>
                  <a:pt x="0" y="30863"/>
                </a:moveTo>
                <a:lnTo>
                  <a:pt x="329928" y="0"/>
                </a:lnTo>
                <a:cubicBezTo>
                  <a:pt x="334161" y="1642072"/>
                  <a:pt x="338395" y="3284143"/>
                  <a:pt x="342628" y="4926215"/>
                </a:cubicBezTo>
                <a:lnTo>
                  <a:pt x="0" y="4926215"/>
                </a:lnTo>
                <a:lnTo>
                  <a:pt x="0" y="30863"/>
                </a:lnTo>
                <a:close/>
              </a:path>
            </a:pathLst>
          </a:custGeom>
          <a:solidFill>
            <a:schemeClr val="bg2">
              <a:lumMod val="1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6344" y="2938510"/>
            <a:ext cx="3202231" cy="3258914"/>
            <a:chOff x="636344" y="2938510"/>
            <a:chExt cx="3202231" cy="3258914"/>
          </a:xfrm>
        </p:grpSpPr>
        <p:sp>
          <p:nvSpPr>
            <p:cNvPr id="16" name="Round Same Side Corner Rectangle 15"/>
            <p:cNvSpPr/>
            <p:nvPr/>
          </p:nvSpPr>
          <p:spPr>
            <a:xfrm rot="16200000">
              <a:off x="608003" y="2966851"/>
              <a:ext cx="3258914" cy="3202231"/>
            </a:xfrm>
            <a:prstGeom prst="round2SameRect">
              <a:avLst>
                <a:gd name="adj1" fmla="val 4976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009" y="3002459"/>
              <a:ext cx="2825458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On your </a:t>
              </a:r>
              <a:r>
                <a:rPr lang="en-GB" b="1" dirty="0">
                  <a:solidFill>
                    <a:srgbClr val="00B0F0"/>
                  </a:solidFill>
                </a:rPr>
                <a:t>Feelings </a:t>
              </a:r>
              <a:br>
                <a:rPr lang="en-GB" b="1" dirty="0">
                  <a:solidFill>
                    <a:srgbClr val="00B0F0"/>
                  </a:solidFill>
                </a:rPr>
              </a:br>
              <a:r>
                <a:rPr lang="en-GB" b="1" dirty="0">
                  <a:solidFill>
                    <a:srgbClr val="00B0F0"/>
                  </a:solidFill>
                </a:rPr>
                <a:t>Wheel Activity Sheet</a:t>
              </a:r>
              <a:r>
                <a:rPr lang="en-GB" dirty="0"/>
                <a:t>, draw three things which </a:t>
              </a:r>
              <a:br>
                <a:rPr lang="en-GB" dirty="0"/>
              </a:br>
              <a:r>
                <a:rPr lang="en-GB" dirty="0"/>
                <a:t>make you feel unhappy or cross in the middle of </a:t>
              </a:r>
              <a:br>
                <a:rPr lang="en-GB" dirty="0"/>
              </a:br>
              <a:r>
                <a:rPr lang="en-GB" dirty="0"/>
                <a:t>the wheel. Then, draw </a:t>
              </a:r>
              <a:br>
                <a:rPr lang="en-GB" dirty="0"/>
              </a:br>
              <a:r>
                <a:rPr lang="en-GB" dirty="0"/>
                <a:t>the things you could do to help you manage your feelings and feel better </a:t>
              </a:r>
              <a:br>
                <a:rPr lang="en-GB" dirty="0"/>
              </a:br>
              <a:r>
                <a:rPr lang="en-GB" dirty="0"/>
                <a:t>in these situations on </a:t>
              </a:r>
              <a:br>
                <a:rPr lang="en-GB" dirty="0"/>
              </a:br>
              <a:r>
                <a:rPr lang="en-GB" dirty="0"/>
                <a:t>the edge of the wheel.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654"/>
          <a:stretch/>
        </p:blipFill>
        <p:spPr>
          <a:xfrm rot="60000">
            <a:off x="3636776" y="1708081"/>
            <a:ext cx="4737066" cy="4644819"/>
          </a:xfrm>
          <a:prstGeom prst="rect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35350" y="6308725"/>
            <a:ext cx="5057739" cy="98134"/>
          </a:xfrm>
          <a:prstGeom prst="rect">
            <a:avLst/>
          </a:prstGeom>
          <a:solidFill>
            <a:srgbClr val="F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000679" y="1981200"/>
            <a:ext cx="3351694" cy="1470214"/>
            <a:chOff x="1000679" y="1981200"/>
            <a:chExt cx="3351694" cy="1470214"/>
          </a:xfrm>
        </p:grpSpPr>
        <p:sp>
          <p:nvSpPr>
            <p:cNvPr id="10" name="Freeform 9"/>
            <p:cNvSpPr/>
            <p:nvPr/>
          </p:nvSpPr>
          <p:spPr>
            <a:xfrm>
              <a:off x="1222193" y="1981200"/>
              <a:ext cx="2823250" cy="1470214"/>
            </a:xfrm>
            <a:custGeom>
              <a:avLst/>
              <a:gdLst>
                <a:gd name="connsiteX0" fmla="*/ 9437 w 2825375"/>
                <a:gd name="connsiteY0" fmla="*/ 0 h 1472010"/>
                <a:gd name="connsiteX1" fmla="*/ 53887 w 2825375"/>
                <a:gd name="connsiteY1" fmla="*/ 88900 h 1472010"/>
                <a:gd name="connsiteX2" fmla="*/ 422187 w 2825375"/>
                <a:gd name="connsiteY2" fmla="*/ 285750 h 1472010"/>
                <a:gd name="connsiteX3" fmla="*/ 1571537 w 2825375"/>
                <a:gd name="connsiteY3" fmla="*/ 927100 h 1472010"/>
                <a:gd name="connsiteX4" fmla="*/ 2473237 w 2825375"/>
                <a:gd name="connsiteY4" fmla="*/ 1416050 h 1472010"/>
                <a:gd name="connsiteX5" fmla="*/ 2708187 w 2825375"/>
                <a:gd name="connsiteY5" fmla="*/ 1460500 h 1472010"/>
                <a:gd name="connsiteX6" fmla="*/ 2778037 w 2825375"/>
                <a:gd name="connsiteY6" fmla="*/ 1409700 h 1472010"/>
                <a:gd name="connsiteX7" fmla="*/ 1990637 w 2825375"/>
                <a:gd name="connsiteY7" fmla="*/ 990600 h 1472010"/>
                <a:gd name="connsiteX8" fmla="*/ 123737 w 2825375"/>
                <a:gd name="connsiteY8" fmla="*/ 0 h 1472010"/>
                <a:gd name="connsiteX0" fmla="*/ 2224 w 2818162"/>
                <a:gd name="connsiteY0" fmla="*/ 0 h 1472010"/>
                <a:gd name="connsiteX1" fmla="*/ 97474 w 2818162"/>
                <a:gd name="connsiteY1" fmla="*/ 139700 h 1472010"/>
                <a:gd name="connsiteX2" fmla="*/ 414974 w 2818162"/>
                <a:gd name="connsiteY2" fmla="*/ 285750 h 1472010"/>
                <a:gd name="connsiteX3" fmla="*/ 1564324 w 2818162"/>
                <a:gd name="connsiteY3" fmla="*/ 927100 h 1472010"/>
                <a:gd name="connsiteX4" fmla="*/ 2466024 w 2818162"/>
                <a:gd name="connsiteY4" fmla="*/ 1416050 h 1472010"/>
                <a:gd name="connsiteX5" fmla="*/ 2700974 w 2818162"/>
                <a:gd name="connsiteY5" fmla="*/ 1460500 h 1472010"/>
                <a:gd name="connsiteX6" fmla="*/ 2770824 w 2818162"/>
                <a:gd name="connsiteY6" fmla="*/ 1409700 h 1472010"/>
                <a:gd name="connsiteX7" fmla="*/ 1983424 w 2818162"/>
                <a:gd name="connsiteY7" fmla="*/ 990600 h 1472010"/>
                <a:gd name="connsiteX8" fmla="*/ 116524 w 2818162"/>
                <a:gd name="connsiteY8" fmla="*/ 0 h 1472010"/>
                <a:gd name="connsiteX0" fmla="*/ 3358 w 2819296"/>
                <a:gd name="connsiteY0" fmla="*/ 0 h 1472010"/>
                <a:gd name="connsiteX1" fmla="*/ 98608 w 2819296"/>
                <a:gd name="connsiteY1" fmla="*/ 139700 h 1472010"/>
                <a:gd name="connsiteX2" fmla="*/ 536758 w 2819296"/>
                <a:gd name="connsiteY2" fmla="*/ 374650 h 1472010"/>
                <a:gd name="connsiteX3" fmla="*/ 1565458 w 2819296"/>
                <a:gd name="connsiteY3" fmla="*/ 927100 h 1472010"/>
                <a:gd name="connsiteX4" fmla="*/ 2467158 w 2819296"/>
                <a:gd name="connsiteY4" fmla="*/ 1416050 h 1472010"/>
                <a:gd name="connsiteX5" fmla="*/ 2702108 w 2819296"/>
                <a:gd name="connsiteY5" fmla="*/ 1460500 h 1472010"/>
                <a:gd name="connsiteX6" fmla="*/ 2771958 w 2819296"/>
                <a:gd name="connsiteY6" fmla="*/ 1409700 h 1472010"/>
                <a:gd name="connsiteX7" fmla="*/ 1984558 w 2819296"/>
                <a:gd name="connsiteY7" fmla="*/ 990600 h 1472010"/>
                <a:gd name="connsiteX8" fmla="*/ 117658 w 2819296"/>
                <a:gd name="connsiteY8" fmla="*/ 0 h 1472010"/>
                <a:gd name="connsiteX0" fmla="*/ 3358 w 2823250"/>
                <a:gd name="connsiteY0" fmla="*/ 0 h 1470214"/>
                <a:gd name="connsiteX1" fmla="*/ 98608 w 2823250"/>
                <a:gd name="connsiteY1" fmla="*/ 139700 h 1470214"/>
                <a:gd name="connsiteX2" fmla="*/ 536758 w 2823250"/>
                <a:gd name="connsiteY2" fmla="*/ 374650 h 1470214"/>
                <a:gd name="connsiteX3" fmla="*/ 1565458 w 2823250"/>
                <a:gd name="connsiteY3" fmla="*/ 927100 h 1470214"/>
                <a:gd name="connsiteX4" fmla="*/ 2340158 w 2823250"/>
                <a:gd name="connsiteY4" fmla="*/ 1339850 h 1470214"/>
                <a:gd name="connsiteX5" fmla="*/ 2702108 w 2823250"/>
                <a:gd name="connsiteY5" fmla="*/ 1460500 h 1470214"/>
                <a:gd name="connsiteX6" fmla="*/ 2771958 w 2823250"/>
                <a:gd name="connsiteY6" fmla="*/ 1409700 h 1470214"/>
                <a:gd name="connsiteX7" fmla="*/ 1984558 w 2823250"/>
                <a:gd name="connsiteY7" fmla="*/ 990600 h 1470214"/>
                <a:gd name="connsiteX8" fmla="*/ 117658 w 2823250"/>
                <a:gd name="connsiteY8" fmla="*/ 0 h 14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250" h="1470214">
                  <a:moveTo>
                    <a:pt x="3358" y="0"/>
                  </a:moveTo>
                  <a:cubicBezTo>
                    <a:pt x="-8813" y="20637"/>
                    <a:pt x="9708" y="77258"/>
                    <a:pt x="98608" y="139700"/>
                  </a:cubicBezTo>
                  <a:cubicBezTo>
                    <a:pt x="187508" y="202142"/>
                    <a:pt x="292283" y="243417"/>
                    <a:pt x="536758" y="374650"/>
                  </a:cubicBezTo>
                  <a:lnTo>
                    <a:pt x="1565458" y="927100"/>
                  </a:lnTo>
                  <a:cubicBezTo>
                    <a:pt x="1866025" y="1087967"/>
                    <a:pt x="2150717" y="1250950"/>
                    <a:pt x="2340158" y="1339850"/>
                  </a:cubicBezTo>
                  <a:cubicBezTo>
                    <a:pt x="2529599" y="1428750"/>
                    <a:pt x="2630141" y="1448858"/>
                    <a:pt x="2702108" y="1460500"/>
                  </a:cubicBezTo>
                  <a:cubicBezTo>
                    <a:pt x="2774075" y="1472142"/>
                    <a:pt x="2891550" y="1488017"/>
                    <a:pt x="2771958" y="1409700"/>
                  </a:cubicBezTo>
                  <a:cubicBezTo>
                    <a:pt x="2652366" y="1331383"/>
                    <a:pt x="1984558" y="990600"/>
                    <a:pt x="1984558" y="990600"/>
                  </a:cubicBezTo>
                  <a:lnTo>
                    <a:pt x="117658" y="0"/>
                  </a:lnTo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79"/>
            <a:stretch/>
          </p:blipFill>
          <p:spPr>
            <a:xfrm rot="17896547">
              <a:off x="2552701" y="1013932"/>
              <a:ext cx="247650" cy="335169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84237" y="3706008"/>
            <a:ext cx="2820014" cy="2612353"/>
            <a:chOff x="5784237" y="3701245"/>
            <a:chExt cx="2820014" cy="2612353"/>
          </a:xfrm>
        </p:grpSpPr>
        <p:sp>
          <p:nvSpPr>
            <p:cNvPr id="13" name="Freeform 12"/>
            <p:cNvSpPr/>
            <p:nvPr/>
          </p:nvSpPr>
          <p:spPr>
            <a:xfrm>
              <a:off x="5885783" y="3701245"/>
              <a:ext cx="2439067" cy="2612353"/>
            </a:xfrm>
            <a:custGeom>
              <a:avLst/>
              <a:gdLst>
                <a:gd name="connsiteX0" fmla="*/ 2439067 w 2439067"/>
                <a:gd name="connsiteY0" fmla="*/ 38905 h 2612353"/>
                <a:gd name="connsiteX1" fmla="*/ 2102517 w 2439067"/>
                <a:gd name="connsiteY1" fmla="*/ 805 h 2612353"/>
                <a:gd name="connsiteX2" fmla="*/ 1689767 w 2439067"/>
                <a:gd name="connsiteY2" fmla="*/ 70655 h 2612353"/>
                <a:gd name="connsiteX3" fmla="*/ 1308767 w 2439067"/>
                <a:gd name="connsiteY3" fmla="*/ 146855 h 2612353"/>
                <a:gd name="connsiteX4" fmla="*/ 978567 w 2439067"/>
                <a:gd name="connsiteY4" fmla="*/ 394505 h 2612353"/>
                <a:gd name="connsiteX5" fmla="*/ 876967 w 2439067"/>
                <a:gd name="connsiteY5" fmla="*/ 769155 h 2612353"/>
                <a:gd name="connsiteX6" fmla="*/ 978567 w 2439067"/>
                <a:gd name="connsiteY6" fmla="*/ 1124755 h 2612353"/>
                <a:gd name="connsiteX7" fmla="*/ 1092867 w 2439067"/>
                <a:gd name="connsiteY7" fmla="*/ 1467655 h 2612353"/>
                <a:gd name="connsiteX8" fmla="*/ 1270667 w 2439067"/>
                <a:gd name="connsiteY8" fmla="*/ 1797855 h 2612353"/>
                <a:gd name="connsiteX9" fmla="*/ 1207167 w 2439067"/>
                <a:gd name="connsiteY9" fmla="*/ 2064555 h 2612353"/>
                <a:gd name="connsiteX10" fmla="*/ 883317 w 2439067"/>
                <a:gd name="connsiteY10" fmla="*/ 2223305 h 2612353"/>
                <a:gd name="connsiteX11" fmla="*/ 413417 w 2439067"/>
                <a:gd name="connsiteY11" fmla="*/ 2324905 h 2612353"/>
                <a:gd name="connsiteX12" fmla="*/ 83217 w 2439067"/>
                <a:gd name="connsiteY12" fmla="*/ 2515405 h 2612353"/>
                <a:gd name="connsiteX13" fmla="*/ 19717 w 2439067"/>
                <a:gd name="connsiteY13" fmla="*/ 2610655 h 2612353"/>
                <a:gd name="connsiteX14" fmla="*/ 368967 w 2439067"/>
                <a:gd name="connsiteY14" fmla="*/ 2578905 h 2612353"/>
                <a:gd name="connsiteX15" fmla="*/ 1232567 w 2439067"/>
                <a:gd name="connsiteY15" fmla="*/ 2502705 h 2612353"/>
                <a:gd name="connsiteX16" fmla="*/ 2064417 w 2439067"/>
                <a:gd name="connsiteY16" fmla="*/ 2407455 h 2612353"/>
                <a:gd name="connsiteX17" fmla="*/ 2108867 w 2439067"/>
                <a:gd name="connsiteY17" fmla="*/ 1651805 h 2612353"/>
                <a:gd name="connsiteX18" fmla="*/ 2273967 w 2439067"/>
                <a:gd name="connsiteY18" fmla="*/ 921555 h 2612353"/>
                <a:gd name="connsiteX19" fmla="*/ 2400967 w 2439067"/>
                <a:gd name="connsiteY19" fmla="*/ 362755 h 2612353"/>
                <a:gd name="connsiteX20" fmla="*/ 2407317 w 2439067"/>
                <a:gd name="connsiteY20" fmla="*/ 165905 h 261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39067" h="2612353">
                  <a:moveTo>
                    <a:pt x="2439067" y="38905"/>
                  </a:moveTo>
                  <a:cubicBezTo>
                    <a:pt x="2333233" y="17209"/>
                    <a:pt x="2227400" y="-4487"/>
                    <a:pt x="2102517" y="805"/>
                  </a:cubicBezTo>
                  <a:cubicBezTo>
                    <a:pt x="1977634" y="6097"/>
                    <a:pt x="1822059" y="46313"/>
                    <a:pt x="1689767" y="70655"/>
                  </a:cubicBezTo>
                  <a:cubicBezTo>
                    <a:pt x="1557475" y="94997"/>
                    <a:pt x="1427300" y="92880"/>
                    <a:pt x="1308767" y="146855"/>
                  </a:cubicBezTo>
                  <a:cubicBezTo>
                    <a:pt x="1190234" y="200830"/>
                    <a:pt x="1050534" y="290788"/>
                    <a:pt x="978567" y="394505"/>
                  </a:cubicBezTo>
                  <a:cubicBezTo>
                    <a:pt x="906600" y="498222"/>
                    <a:pt x="876967" y="647447"/>
                    <a:pt x="876967" y="769155"/>
                  </a:cubicBezTo>
                  <a:cubicBezTo>
                    <a:pt x="876967" y="890863"/>
                    <a:pt x="942584" y="1008338"/>
                    <a:pt x="978567" y="1124755"/>
                  </a:cubicBezTo>
                  <a:cubicBezTo>
                    <a:pt x="1014550" y="1241172"/>
                    <a:pt x="1044184" y="1355472"/>
                    <a:pt x="1092867" y="1467655"/>
                  </a:cubicBezTo>
                  <a:cubicBezTo>
                    <a:pt x="1141550" y="1579838"/>
                    <a:pt x="1251617" y="1698372"/>
                    <a:pt x="1270667" y="1797855"/>
                  </a:cubicBezTo>
                  <a:cubicBezTo>
                    <a:pt x="1289717" y="1897338"/>
                    <a:pt x="1271725" y="1993647"/>
                    <a:pt x="1207167" y="2064555"/>
                  </a:cubicBezTo>
                  <a:cubicBezTo>
                    <a:pt x="1142609" y="2135463"/>
                    <a:pt x="1015609" y="2179913"/>
                    <a:pt x="883317" y="2223305"/>
                  </a:cubicBezTo>
                  <a:cubicBezTo>
                    <a:pt x="751025" y="2266697"/>
                    <a:pt x="546767" y="2276222"/>
                    <a:pt x="413417" y="2324905"/>
                  </a:cubicBezTo>
                  <a:cubicBezTo>
                    <a:pt x="280067" y="2373588"/>
                    <a:pt x="148834" y="2467780"/>
                    <a:pt x="83217" y="2515405"/>
                  </a:cubicBezTo>
                  <a:cubicBezTo>
                    <a:pt x="17600" y="2563030"/>
                    <a:pt x="-27908" y="2600072"/>
                    <a:pt x="19717" y="2610655"/>
                  </a:cubicBezTo>
                  <a:cubicBezTo>
                    <a:pt x="67342" y="2621238"/>
                    <a:pt x="368967" y="2578905"/>
                    <a:pt x="368967" y="2578905"/>
                  </a:cubicBezTo>
                  <a:lnTo>
                    <a:pt x="1232567" y="2502705"/>
                  </a:lnTo>
                  <a:cubicBezTo>
                    <a:pt x="1515142" y="2474130"/>
                    <a:pt x="1918367" y="2549272"/>
                    <a:pt x="2064417" y="2407455"/>
                  </a:cubicBezTo>
                  <a:cubicBezTo>
                    <a:pt x="2210467" y="2265638"/>
                    <a:pt x="2073942" y="1899455"/>
                    <a:pt x="2108867" y="1651805"/>
                  </a:cubicBezTo>
                  <a:cubicBezTo>
                    <a:pt x="2143792" y="1404155"/>
                    <a:pt x="2225284" y="1136396"/>
                    <a:pt x="2273967" y="921555"/>
                  </a:cubicBezTo>
                  <a:cubicBezTo>
                    <a:pt x="2322650" y="706714"/>
                    <a:pt x="2378742" y="488697"/>
                    <a:pt x="2400967" y="362755"/>
                  </a:cubicBezTo>
                  <a:cubicBezTo>
                    <a:pt x="2423192" y="236813"/>
                    <a:pt x="2415254" y="201359"/>
                    <a:pt x="2407317" y="165905"/>
                  </a:cubicBezTo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96" b="45508"/>
            <a:stretch/>
          </p:blipFill>
          <p:spPr>
            <a:xfrm>
              <a:off x="5784237" y="3721100"/>
              <a:ext cx="2820014" cy="2584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76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Reflecting</a:t>
            </a:r>
          </a:p>
        </p:txBody>
      </p:sp>
    </p:spTree>
    <p:extLst>
      <p:ext uri="{BB962C8B-B14F-4D97-AF65-F5344CB8AC3E}">
        <p14:creationId xmlns:p14="http://schemas.microsoft.com/office/powerpoint/2010/main" val="404300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r="4023" b="2641"/>
          <a:stretch/>
        </p:blipFill>
        <p:spPr>
          <a:xfrm>
            <a:off x="539750" y="1266824"/>
            <a:ext cx="8064500" cy="5041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Helping Others</a:t>
            </a:r>
          </a:p>
        </p:txBody>
      </p:sp>
      <p:pic>
        <p:nvPicPr>
          <p:cNvPr id="3" name="Group 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1979" y="5815012"/>
            <a:ext cx="3662271" cy="493714"/>
          </a:xfrm>
          <a:custGeom>
            <a:avLst/>
            <a:gdLst>
              <a:gd name="connsiteX0" fmla="*/ 0 w 3741737"/>
              <a:gd name="connsiteY0" fmla="*/ 0 h 531812"/>
              <a:gd name="connsiteX1" fmla="*/ 3741737 w 3741737"/>
              <a:gd name="connsiteY1" fmla="*/ 0 h 531812"/>
              <a:gd name="connsiteX2" fmla="*/ 3741737 w 3741737"/>
              <a:gd name="connsiteY2" fmla="*/ 531812 h 531812"/>
              <a:gd name="connsiteX3" fmla="*/ 0 w 3741737"/>
              <a:gd name="connsiteY3" fmla="*/ 531812 h 531812"/>
              <a:gd name="connsiteX4" fmla="*/ 0 w 3741737"/>
              <a:gd name="connsiteY4" fmla="*/ 0 h 531812"/>
              <a:gd name="connsiteX0" fmla="*/ 47625 w 3741737"/>
              <a:gd name="connsiteY0" fmla="*/ 252412 h 531812"/>
              <a:gd name="connsiteX1" fmla="*/ 3741737 w 3741737"/>
              <a:gd name="connsiteY1" fmla="*/ 0 h 531812"/>
              <a:gd name="connsiteX2" fmla="*/ 3741737 w 3741737"/>
              <a:gd name="connsiteY2" fmla="*/ 531812 h 531812"/>
              <a:gd name="connsiteX3" fmla="*/ 0 w 3741737"/>
              <a:gd name="connsiteY3" fmla="*/ 531812 h 531812"/>
              <a:gd name="connsiteX4" fmla="*/ 47625 w 3741737"/>
              <a:gd name="connsiteY4" fmla="*/ 252412 h 531812"/>
              <a:gd name="connsiteX0" fmla="*/ 80782 w 3774894"/>
              <a:gd name="connsiteY0" fmla="*/ 252412 h 531812"/>
              <a:gd name="connsiteX1" fmla="*/ 3774894 w 3774894"/>
              <a:gd name="connsiteY1" fmla="*/ 0 h 531812"/>
              <a:gd name="connsiteX2" fmla="*/ 3774894 w 3774894"/>
              <a:gd name="connsiteY2" fmla="*/ 531812 h 531812"/>
              <a:gd name="connsiteX3" fmla="*/ 33157 w 3774894"/>
              <a:gd name="connsiteY3" fmla="*/ 531812 h 531812"/>
              <a:gd name="connsiteX4" fmla="*/ 80782 w 3774894"/>
              <a:gd name="connsiteY4" fmla="*/ 252412 h 531812"/>
              <a:gd name="connsiteX0" fmla="*/ 171450 w 3741737"/>
              <a:gd name="connsiteY0" fmla="*/ 271462 h 531812"/>
              <a:gd name="connsiteX1" fmla="*/ 3741737 w 3741737"/>
              <a:gd name="connsiteY1" fmla="*/ 0 h 531812"/>
              <a:gd name="connsiteX2" fmla="*/ 3741737 w 3741737"/>
              <a:gd name="connsiteY2" fmla="*/ 531812 h 531812"/>
              <a:gd name="connsiteX3" fmla="*/ 0 w 3741737"/>
              <a:gd name="connsiteY3" fmla="*/ 531812 h 531812"/>
              <a:gd name="connsiteX4" fmla="*/ 171450 w 3741737"/>
              <a:gd name="connsiteY4" fmla="*/ 271462 h 531812"/>
              <a:gd name="connsiteX0" fmla="*/ 91984 w 3662271"/>
              <a:gd name="connsiteY0" fmla="*/ 271462 h 531812"/>
              <a:gd name="connsiteX1" fmla="*/ 3662271 w 3662271"/>
              <a:gd name="connsiteY1" fmla="*/ 0 h 531812"/>
              <a:gd name="connsiteX2" fmla="*/ 3662271 w 3662271"/>
              <a:gd name="connsiteY2" fmla="*/ 531812 h 531812"/>
              <a:gd name="connsiteX3" fmla="*/ 15784 w 3662271"/>
              <a:gd name="connsiteY3" fmla="*/ 531812 h 531812"/>
              <a:gd name="connsiteX4" fmla="*/ 91984 w 3662271"/>
              <a:gd name="connsiteY4" fmla="*/ 271462 h 531812"/>
              <a:gd name="connsiteX0" fmla="*/ 91984 w 3662271"/>
              <a:gd name="connsiteY0" fmla="*/ 104775 h 365125"/>
              <a:gd name="connsiteX1" fmla="*/ 3209834 w 3662271"/>
              <a:gd name="connsiteY1" fmla="*/ 0 h 365125"/>
              <a:gd name="connsiteX2" fmla="*/ 3662271 w 3662271"/>
              <a:gd name="connsiteY2" fmla="*/ 365125 h 365125"/>
              <a:gd name="connsiteX3" fmla="*/ 15784 w 3662271"/>
              <a:gd name="connsiteY3" fmla="*/ 365125 h 365125"/>
              <a:gd name="connsiteX4" fmla="*/ 91984 w 3662271"/>
              <a:gd name="connsiteY4" fmla="*/ 104775 h 365125"/>
              <a:gd name="connsiteX0" fmla="*/ 91984 w 3662271"/>
              <a:gd name="connsiteY0" fmla="*/ 57150 h 317500"/>
              <a:gd name="connsiteX1" fmla="*/ 3233646 w 3662271"/>
              <a:gd name="connsiteY1" fmla="*/ 0 h 317500"/>
              <a:gd name="connsiteX2" fmla="*/ 3662271 w 3662271"/>
              <a:gd name="connsiteY2" fmla="*/ 317500 h 317500"/>
              <a:gd name="connsiteX3" fmla="*/ 15784 w 3662271"/>
              <a:gd name="connsiteY3" fmla="*/ 317500 h 317500"/>
              <a:gd name="connsiteX4" fmla="*/ 91984 w 3662271"/>
              <a:gd name="connsiteY4" fmla="*/ 57150 h 317500"/>
              <a:gd name="connsiteX0" fmla="*/ 91984 w 3662271"/>
              <a:gd name="connsiteY0" fmla="*/ 57150 h 317500"/>
              <a:gd name="connsiteX1" fmla="*/ 3233646 w 3662271"/>
              <a:gd name="connsiteY1" fmla="*/ 0 h 317500"/>
              <a:gd name="connsiteX2" fmla="*/ 3662271 w 3662271"/>
              <a:gd name="connsiteY2" fmla="*/ 317500 h 317500"/>
              <a:gd name="connsiteX3" fmla="*/ 15784 w 3662271"/>
              <a:gd name="connsiteY3" fmla="*/ 317500 h 317500"/>
              <a:gd name="connsiteX4" fmla="*/ 91984 w 3662271"/>
              <a:gd name="connsiteY4" fmla="*/ 57150 h 317500"/>
              <a:gd name="connsiteX0" fmla="*/ 91984 w 3662271"/>
              <a:gd name="connsiteY0" fmla="*/ 57150 h 317500"/>
              <a:gd name="connsiteX1" fmla="*/ 2154146 w 3662271"/>
              <a:gd name="connsiteY1" fmla="*/ 19049 h 317500"/>
              <a:gd name="connsiteX2" fmla="*/ 3233646 w 3662271"/>
              <a:gd name="connsiteY2" fmla="*/ 0 h 317500"/>
              <a:gd name="connsiteX3" fmla="*/ 3662271 w 3662271"/>
              <a:gd name="connsiteY3" fmla="*/ 317500 h 317500"/>
              <a:gd name="connsiteX4" fmla="*/ 15784 w 3662271"/>
              <a:gd name="connsiteY4" fmla="*/ 317500 h 317500"/>
              <a:gd name="connsiteX5" fmla="*/ 91984 w 3662271"/>
              <a:gd name="connsiteY5" fmla="*/ 57150 h 317500"/>
              <a:gd name="connsiteX0" fmla="*/ 91984 w 3662271"/>
              <a:gd name="connsiteY0" fmla="*/ 233364 h 493714"/>
              <a:gd name="connsiteX1" fmla="*/ 2211296 w 3662271"/>
              <a:gd name="connsiteY1" fmla="*/ 0 h 493714"/>
              <a:gd name="connsiteX2" fmla="*/ 3233646 w 3662271"/>
              <a:gd name="connsiteY2" fmla="*/ 176214 h 493714"/>
              <a:gd name="connsiteX3" fmla="*/ 3662271 w 3662271"/>
              <a:gd name="connsiteY3" fmla="*/ 493714 h 493714"/>
              <a:gd name="connsiteX4" fmla="*/ 15784 w 3662271"/>
              <a:gd name="connsiteY4" fmla="*/ 493714 h 493714"/>
              <a:gd name="connsiteX5" fmla="*/ 91984 w 3662271"/>
              <a:gd name="connsiteY5" fmla="*/ 233364 h 49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2271" h="493714">
                <a:moveTo>
                  <a:pt x="91984" y="233364"/>
                </a:moveTo>
                <a:lnTo>
                  <a:pt x="2211296" y="0"/>
                </a:lnTo>
                <a:lnTo>
                  <a:pt x="3233646" y="176214"/>
                </a:lnTo>
                <a:cubicBezTo>
                  <a:pt x="3624171" y="410634"/>
                  <a:pt x="3519396" y="387881"/>
                  <a:pt x="3662271" y="493714"/>
                </a:cubicBezTo>
                <a:lnTo>
                  <a:pt x="15784" y="493714"/>
                </a:lnTo>
                <a:cubicBezTo>
                  <a:pt x="31659" y="400581"/>
                  <a:pt x="-66766" y="431272"/>
                  <a:pt x="91984" y="233364"/>
                </a:cubicBez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501831" y="1473201"/>
            <a:ext cx="3489394" cy="2293937"/>
            <a:chOff x="2501831" y="1473201"/>
            <a:chExt cx="3489394" cy="2293937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2501831" y="1473201"/>
              <a:ext cx="3270320" cy="2293937"/>
            </a:xfrm>
            <a:prstGeom prst="round2SameRect">
              <a:avLst>
                <a:gd name="adj1" fmla="val 8362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04812" y="1562715"/>
              <a:ext cx="3386413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There are lots of ways we </a:t>
              </a:r>
              <a:br>
                <a:rPr lang="en-GB" dirty="0"/>
              </a:br>
              <a:r>
                <a:rPr lang="en-GB" dirty="0"/>
                <a:t>can help ourselves cope </a:t>
              </a:r>
              <a:br>
                <a:rPr lang="en-GB" dirty="0"/>
              </a:br>
              <a:r>
                <a:rPr lang="en-GB" dirty="0"/>
                <a:t>with uncomfortable feelings.</a:t>
              </a:r>
              <a:br>
                <a:rPr lang="en-GB" dirty="0"/>
              </a:br>
              <a:endParaRPr lang="en-GB" dirty="0"/>
            </a:p>
            <a:p>
              <a:r>
                <a:rPr lang="en-GB" dirty="0"/>
                <a:t>It is also important to </a:t>
              </a:r>
              <a:br>
                <a:rPr lang="en-GB" dirty="0"/>
              </a:br>
              <a:r>
                <a:rPr lang="en-GB" dirty="0"/>
                <a:t>help our friends if they are </a:t>
              </a:r>
              <a:br>
                <a:rPr lang="en-GB" dirty="0"/>
              </a:br>
              <a:r>
                <a:rPr lang="en-GB" dirty="0"/>
                <a:t>feeling unhappy or cross.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8650" y="4133850"/>
            <a:ext cx="5543550" cy="1343025"/>
            <a:chOff x="628650" y="4133850"/>
            <a:chExt cx="5543550" cy="1343025"/>
          </a:xfrm>
        </p:grpSpPr>
        <p:sp>
          <p:nvSpPr>
            <p:cNvPr id="10" name="Rectangle 9"/>
            <p:cNvSpPr/>
            <p:nvPr/>
          </p:nvSpPr>
          <p:spPr>
            <a:xfrm>
              <a:off x="628650" y="4133850"/>
              <a:ext cx="5543550" cy="1343025"/>
            </a:xfrm>
            <a:custGeom>
              <a:avLst/>
              <a:gdLst>
                <a:gd name="connsiteX0" fmla="*/ 0 w 5543550"/>
                <a:gd name="connsiteY0" fmla="*/ 0 h 1844735"/>
                <a:gd name="connsiteX1" fmla="*/ 5543550 w 5543550"/>
                <a:gd name="connsiteY1" fmla="*/ 0 h 1844735"/>
                <a:gd name="connsiteX2" fmla="*/ 5543550 w 5543550"/>
                <a:gd name="connsiteY2" fmla="*/ 1844735 h 1844735"/>
                <a:gd name="connsiteX3" fmla="*/ 0 w 5543550"/>
                <a:gd name="connsiteY3" fmla="*/ 1844735 h 1844735"/>
                <a:gd name="connsiteX4" fmla="*/ 0 w 5543550"/>
                <a:gd name="connsiteY4" fmla="*/ 0 h 1844735"/>
                <a:gd name="connsiteX0" fmla="*/ 0 w 5543550"/>
                <a:gd name="connsiteY0" fmla="*/ 0 h 1844735"/>
                <a:gd name="connsiteX1" fmla="*/ 5543550 w 5543550"/>
                <a:gd name="connsiteY1" fmla="*/ 0 h 1844735"/>
                <a:gd name="connsiteX2" fmla="*/ 5543550 w 5543550"/>
                <a:gd name="connsiteY2" fmla="*/ 1844735 h 1844735"/>
                <a:gd name="connsiteX3" fmla="*/ 1209675 w 5543550"/>
                <a:gd name="connsiteY3" fmla="*/ 1844735 h 1844735"/>
                <a:gd name="connsiteX4" fmla="*/ 0 w 5543550"/>
                <a:gd name="connsiteY4" fmla="*/ 0 h 1844735"/>
                <a:gd name="connsiteX0" fmla="*/ 0 w 5543550"/>
                <a:gd name="connsiteY0" fmla="*/ 0 h 1844735"/>
                <a:gd name="connsiteX1" fmla="*/ 5543550 w 5543550"/>
                <a:gd name="connsiteY1" fmla="*/ 0 h 1844735"/>
                <a:gd name="connsiteX2" fmla="*/ 5543550 w 5543550"/>
                <a:gd name="connsiteY2" fmla="*/ 1844735 h 1844735"/>
                <a:gd name="connsiteX3" fmla="*/ 933450 w 5543550"/>
                <a:gd name="connsiteY3" fmla="*/ 1831652 h 1844735"/>
                <a:gd name="connsiteX4" fmla="*/ 0 w 5543550"/>
                <a:gd name="connsiteY4" fmla="*/ 0 h 184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550" h="1844735">
                  <a:moveTo>
                    <a:pt x="0" y="0"/>
                  </a:moveTo>
                  <a:lnTo>
                    <a:pt x="5543550" y="0"/>
                  </a:lnTo>
                  <a:lnTo>
                    <a:pt x="5543550" y="1844735"/>
                  </a:lnTo>
                  <a:lnTo>
                    <a:pt x="933450" y="1831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3475" y="4191462"/>
              <a:ext cx="4114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On your sticky note, draw or write </a:t>
              </a:r>
              <a:br>
                <a:rPr lang="en-GB" dirty="0"/>
              </a:br>
              <a:r>
                <a:rPr lang="en-GB" dirty="0"/>
                <a:t>   how you are going to try and help </a:t>
              </a:r>
              <a:br>
                <a:rPr lang="en-GB" dirty="0"/>
              </a:br>
              <a:r>
                <a:rPr lang="en-GB" dirty="0"/>
                <a:t>      your friends if they are feeling </a:t>
              </a:r>
              <a:br>
                <a:rPr lang="en-GB" dirty="0"/>
              </a:br>
              <a:r>
                <a:rPr lang="en-GB" dirty="0"/>
                <a:t>        unhappy or cross.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27" y="2829805"/>
            <a:ext cx="3724273" cy="34789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9749" y="1881984"/>
            <a:ext cx="3298826" cy="976631"/>
            <a:chOff x="539749" y="1881984"/>
            <a:chExt cx="3298826" cy="97663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1700846" y="720887"/>
              <a:ext cx="976631" cy="3298825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8650" y="1916234"/>
              <a:ext cx="32099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When you have finished, stick it on the large piece of paper at the front of the class.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1650" y="1881984"/>
            <a:ext cx="3133724" cy="947820"/>
            <a:chOff x="5572125" y="1881984"/>
            <a:chExt cx="3133724" cy="947820"/>
          </a:xfrm>
        </p:grpSpPr>
        <p:sp>
          <p:nvSpPr>
            <p:cNvPr id="16" name="Round Same Side Corner Rectangle 15"/>
            <p:cNvSpPr/>
            <p:nvPr/>
          </p:nvSpPr>
          <p:spPr>
            <a:xfrm rot="16200000">
              <a:off x="6610809" y="843300"/>
              <a:ext cx="947820" cy="3025188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48342" y="1893304"/>
              <a:ext cx="295750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What a lot of lovely, caring children we have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in our class! Thank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6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9146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Big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39504" y="1812256"/>
            <a:ext cx="2556918" cy="838804"/>
            <a:chOff x="3200276" y="1798108"/>
            <a:chExt cx="2556918" cy="838804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200276" y="1798108"/>
              <a:ext cx="2556918" cy="838804"/>
            </a:xfrm>
            <a:prstGeom prst="wedgeRoundRectCallout">
              <a:avLst>
                <a:gd name="adj1" fmla="val -39326"/>
                <a:gd name="adj2" fmla="val 6265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9631" y="1881698"/>
              <a:ext cx="24775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What things make us feel unhappy or cross?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2" y="2316084"/>
            <a:ext cx="2474183" cy="4953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50" y="1568859"/>
            <a:ext cx="3136004" cy="57009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18859" y="3599498"/>
            <a:ext cx="3317971" cy="819823"/>
            <a:chOff x="3200275" y="2852936"/>
            <a:chExt cx="3317971" cy="81982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200275" y="2852936"/>
              <a:ext cx="3158579" cy="819823"/>
            </a:xfrm>
            <a:prstGeom prst="wedgeRoundRectCallout">
              <a:avLst>
                <a:gd name="adj1" fmla="val 40480"/>
                <a:gd name="adj2" fmla="val -6338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9631" y="2936527"/>
              <a:ext cx="32386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What can we do when we have uncomfortable feelings?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87650" y="4875676"/>
            <a:ext cx="2359169" cy="923925"/>
            <a:chOff x="3387650" y="4810124"/>
            <a:chExt cx="2359169" cy="923925"/>
          </a:xfrm>
        </p:grpSpPr>
        <p:sp>
          <p:nvSpPr>
            <p:cNvPr id="15" name="Rounded Rectangle 14"/>
            <p:cNvSpPr/>
            <p:nvPr/>
          </p:nvSpPr>
          <p:spPr>
            <a:xfrm>
              <a:off x="3387650" y="4810124"/>
              <a:ext cx="2359169" cy="92392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87650" y="4948920"/>
              <a:ext cx="2359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sym typeface="Wingdings" panose="05000000000000000000" pitchFamily="2" charset="2"/>
                </a:rPr>
                <a:t>Have you learnt anything new?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talk about the things that make me feel unhappy or cross and have ideas about what to do when I have these feelings.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241046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if a feeling is comfortable or uncomfortable.</a:t>
            </a:r>
          </a:p>
          <a:p>
            <a:r>
              <a:rPr lang="en-GB" dirty="0">
                <a:latin typeface="Twinkl" pitchFamily="50" charset="0"/>
              </a:rPr>
              <a:t>I can describe what makes me feel unhappy or cross.</a:t>
            </a:r>
          </a:p>
          <a:p>
            <a:r>
              <a:rPr lang="en-GB" dirty="0">
                <a:latin typeface="Twinkl" pitchFamily="50" charset="0"/>
              </a:rPr>
              <a:t>I can think about what I could do to help others if they were feeling unhappy or cross.</a:t>
            </a:r>
          </a:p>
        </p:txBody>
      </p:sp>
    </p:spTree>
    <p:extLst>
      <p:ext uri="{BB962C8B-B14F-4D97-AF65-F5344CB8AC3E}">
        <p14:creationId xmlns:p14="http://schemas.microsoft.com/office/powerpoint/2010/main" val="380519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talk about the things that make me feel unhappy or cross and have ideas about what to do when I have these feelings.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241046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if a feeling is comfortable or uncomfortable.</a:t>
            </a:r>
          </a:p>
          <a:p>
            <a:r>
              <a:rPr lang="en-GB" dirty="0">
                <a:latin typeface="Twinkl" pitchFamily="50" charset="0"/>
              </a:rPr>
              <a:t>I can describe what makes me feel unhappy or cross.</a:t>
            </a:r>
          </a:p>
          <a:p>
            <a:r>
              <a:rPr lang="en-GB" dirty="0">
                <a:latin typeface="Twinkl" pitchFamily="50" charset="0"/>
              </a:rPr>
              <a:t>I can think about what I could do to help others if they were feeling unhappy or cross.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627784" y="6245477"/>
            <a:ext cx="3888432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Tuffy-TTF" panose="020B0603060100000000" pitchFamily="34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Tuffy-TTF" panose="020B0603060100000000" pitchFamily="34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Tuffy-TTF" panose="020B06030601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Big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12987" y="3113286"/>
            <a:ext cx="2556918" cy="838804"/>
            <a:chOff x="3200276" y="1798108"/>
            <a:chExt cx="2556918" cy="838804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200276" y="1798108"/>
              <a:ext cx="2556918" cy="838804"/>
            </a:xfrm>
            <a:prstGeom prst="wedgeRoundRectCallout">
              <a:avLst>
                <a:gd name="adj1" fmla="val -61677"/>
                <a:gd name="adj2" fmla="val -2455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9631" y="1881698"/>
              <a:ext cx="24775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What things make us feel unhappy or cross?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2" y="2316084"/>
            <a:ext cx="2474183" cy="4953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50" y="1568859"/>
            <a:ext cx="3136004" cy="57009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33631" y="4419321"/>
            <a:ext cx="3317971" cy="819823"/>
            <a:chOff x="3200275" y="2852936"/>
            <a:chExt cx="3317971" cy="81982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200275" y="2852936"/>
              <a:ext cx="3158579" cy="819823"/>
            </a:xfrm>
            <a:prstGeom prst="wedgeRoundRectCallout">
              <a:avLst>
                <a:gd name="adj1" fmla="val 40239"/>
                <a:gd name="adj2" fmla="val -7175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9631" y="2936527"/>
              <a:ext cx="32386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What can we do when we have uncomfortable feelings?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Reconnecting</a:t>
            </a:r>
          </a:p>
        </p:txBody>
      </p:sp>
    </p:spTree>
    <p:extLst>
      <p:ext uri="{BB962C8B-B14F-4D97-AF65-F5344CB8AC3E}">
        <p14:creationId xmlns:p14="http://schemas.microsoft.com/office/powerpoint/2010/main" val="388437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29106" y="3105683"/>
            <a:ext cx="3111377" cy="1839394"/>
            <a:chOff x="539750" y="3039659"/>
            <a:chExt cx="3111377" cy="1839394"/>
          </a:xfrm>
        </p:grpSpPr>
        <p:sp>
          <p:nvSpPr>
            <p:cNvPr id="58" name="Round Same Side Corner Rectangle 57"/>
            <p:cNvSpPr/>
            <p:nvPr/>
          </p:nvSpPr>
          <p:spPr>
            <a:xfrm rot="16200000">
              <a:off x="1175742" y="2403667"/>
              <a:ext cx="1839394" cy="3111377"/>
            </a:xfrm>
            <a:prstGeom prst="round2SameRect">
              <a:avLst>
                <a:gd name="adj1" fmla="val 1022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2568" y="3086628"/>
              <a:ext cx="240074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Which of the feelings do you think would be uncomfortable? Share your thoughts with a partner and </a:t>
              </a:r>
              <a:br>
                <a:rPr lang="en-GB" dirty="0"/>
              </a:br>
              <a:r>
                <a:rPr lang="en-GB" dirty="0"/>
                <a:t>then with the class.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9" t="-5834" r="-6640"/>
          <a:stretch/>
        </p:blipFill>
        <p:spPr>
          <a:xfrm>
            <a:off x="4879559" y="4001478"/>
            <a:ext cx="1742339" cy="17580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4EBF4"/>
            </a:solidFill>
          </a:ln>
        </p:spPr>
      </p:pic>
      <p:grpSp>
        <p:nvGrpSpPr>
          <p:cNvPr id="54" name="Group 53"/>
          <p:cNvGrpSpPr/>
          <p:nvPr/>
        </p:nvGrpSpPr>
        <p:grpSpPr>
          <a:xfrm>
            <a:off x="729105" y="2961512"/>
            <a:ext cx="2985341" cy="2169519"/>
            <a:chOff x="539749" y="3039658"/>
            <a:chExt cx="2985341" cy="2169519"/>
          </a:xfrm>
        </p:grpSpPr>
        <p:sp>
          <p:nvSpPr>
            <p:cNvPr id="55" name="Round Same Side Corner Rectangle 54"/>
            <p:cNvSpPr/>
            <p:nvPr/>
          </p:nvSpPr>
          <p:spPr>
            <a:xfrm rot="16200000">
              <a:off x="947660" y="2631747"/>
              <a:ext cx="2169519" cy="2985341"/>
            </a:xfrm>
            <a:prstGeom prst="round2SameRect">
              <a:avLst>
                <a:gd name="adj1" fmla="val 8547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2569" y="3124728"/>
              <a:ext cx="199183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Some feelings feel good inside but others can be uncomfortable – this means that they don’t feel very nice inside.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2061" y="3222540"/>
            <a:ext cx="3047459" cy="1661879"/>
            <a:chOff x="539749" y="3039660"/>
            <a:chExt cx="3047459" cy="1661879"/>
          </a:xfrm>
        </p:grpSpPr>
        <p:sp>
          <p:nvSpPr>
            <p:cNvPr id="12" name="Round Same Side Corner Rectangle 11"/>
            <p:cNvSpPr/>
            <p:nvPr/>
          </p:nvSpPr>
          <p:spPr>
            <a:xfrm rot="16200000">
              <a:off x="1232539" y="2346870"/>
              <a:ext cx="1661879" cy="3047459"/>
            </a:xfrm>
            <a:prstGeom prst="round2SameRect">
              <a:avLst>
                <a:gd name="adj1" fmla="val 1022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2568" y="3124728"/>
              <a:ext cx="222417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Which feelings are being shown? Share your thoughts with a partner and then with the class.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Feelings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0" t="-7405" r="-6305" b="977"/>
          <a:stretch/>
        </p:blipFill>
        <p:spPr>
          <a:xfrm>
            <a:off x="4879559" y="2368996"/>
            <a:ext cx="1753021" cy="17526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4EBF4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887693" y="1358531"/>
            <a:ext cx="7383852" cy="722536"/>
            <a:chOff x="1306794" y="1343427"/>
            <a:chExt cx="7383852" cy="722536"/>
          </a:xfrm>
        </p:grpSpPr>
        <p:sp>
          <p:nvSpPr>
            <p:cNvPr id="15" name="Rounded Rectangle 14"/>
            <p:cNvSpPr/>
            <p:nvPr/>
          </p:nvSpPr>
          <p:spPr>
            <a:xfrm>
              <a:off x="1306794" y="1343427"/>
              <a:ext cx="7383852" cy="72253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06796" y="1380285"/>
              <a:ext cx="7383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We can feel lots of different ways </a:t>
              </a:r>
              <a:r>
                <a:rPr lang="en-GB" dirty="0">
                  <a:solidFill>
                    <a:schemeClr val="bg1"/>
                  </a:solidFill>
                  <a:latin typeface="Twinkl" pitchFamily="2" charset="0"/>
                </a:rPr>
                <a:t>– </a:t>
              </a:r>
              <a:r>
                <a:rPr lang="en-GB" dirty="0">
                  <a:solidFill>
                    <a:schemeClr val="bg1"/>
                  </a:solidFill>
                </a:rPr>
                <a:t>we can feel happy, we can feel sad, we can feel angry, we can feel excited and lots more besides! </a:t>
              </a:r>
            </a:p>
          </p:txBody>
        </p:sp>
      </p:grpSp>
      <p:pic>
        <p:nvPicPr>
          <p:cNvPr id="30" name="Pair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6" t="-7590" r="-8432" b="617"/>
          <a:stretch/>
        </p:blipFill>
        <p:spPr>
          <a:xfrm>
            <a:off x="6531712" y="2368996"/>
            <a:ext cx="1742338" cy="1752640"/>
          </a:xfrm>
          <a:prstGeom prst="ellipse">
            <a:avLst/>
          </a:prstGeom>
          <a:solidFill>
            <a:srgbClr val="CA76CA"/>
          </a:solidFill>
          <a:ln w="28575">
            <a:solidFill>
              <a:srgbClr val="F4EBF4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91" t="-4284" r="-14483" b="1236"/>
          <a:stretch/>
        </p:blipFill>
        <p:spPr>
          <a:xfrm>
            <a:off x="3232727" y="2368996"/>
            <a:ext cx="1747700" cy="17530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4EBF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5" t="-8453" r="-9832"/>
          <a:stretch/>
        </p:blipFill>
        <p:spPr>
          <a:xfrm>
            <a:off x="6531712" y="4001478"/>
            <a:ext cx="1742339" cy="1756761"/>
          </a:xfrm>
          <a:prstGeom prst="ellipse">
            <a:avLst/>
          </a:prstGeom>
          <a:solidFill>
            <a:srgbClr val="CA76CA"/>
          </a:solidFill>
          <a:ln w="28575">
            <a:solidFill>
              <a:srgbClr val="F4EBF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80" t="-11610" r="-20610" b="697"/>
          <a:stretch/>
        </p:blipFill>
        <p:spPr>
          <a:xfrm>
            <a:off x="3232727" y="4001478"/>
            <a:ext cx="1742337" cy="1752640"/>
          </a:xfrm>
          <a:prstGeom prst="ellipse">
            <a:avLst/>
          </a:prstGeom>
          <a:solidFill>
            <a:srgbClr val="CA76CA"/>
          </a:solidFill>
          <a:ln w="28575">
            <a:solidFill>
              <a:srgbClr val="F4EBF4"/>
            </a:solidFill>
          </a:ln>
        </p:spPr>
      </p:pic>
      <p:grpSp>
        <p:nvGrpSpPr>
          <p:cNvPr id="21" name="Group 20" hidden="1"/>
          <p:cNvGrpSpPr/>
          <p:nvPr/>
        </p:nvGrpSpPr>
        <p:grpSpPr>
          <a:xfrm>
            <a:off x="441958" y="3073163"/>
            <a:ext cx="2086121" cy="1925254"/>
            <a:chOff x="2433989" y="3545303"/>
            <a:chExt cx="2086121" cy="1925254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2514423" y="3464869"/>
              <a:ext cx="1925254" cy="2086121"/>
            </a:xfrm>
            <a:prstGeom prst="round2SameRect">
              <a:avLst>
                <a:gd name="adj1" fmla="val 10707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6686" y="3608828"/>
              <a:ext cx="198890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Learning about uncomfortable feelings helps us to know what to do when we are feeling them.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0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Exploring</a:t>
            </a:r>
          </a:p>
        </p:txBody>
      </p:sp>
    </p:spTree>
    <p:extLst>
      <p:ext uri="{BB962C8B-B14F-4D97-AF65-F5344CB8AC3E}">
        <p14:creationId xmlns:p14="http://schemas.microsoft.com/office/powerpoint/2010/main" val="71691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11738"/>
            <a:ext cx="8064500" cy="57025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12963" y="1552272"/>
            <a:ext cx="3554949" cy="2021438"/>
            <a:chOff x="2912963" y="1552272"/>
            <a:chExt cx="3554949" cy="2021438"/>
          </a:xfrm>
        </p:grpSpPr>
        <p:sp>
          <p:nvSpPr>
            <p:cNvPr id="9" name="Round Same Side Corner Rectangle 8"/>
            <p:cNvSpPr/>
            <p:nvPr/>
          </p:nvSpPr>
          <p:spPr>
            <a:xfrm>
              <a:off x="2912963" y="1552272"/>
              <a:ext cx="3554949" cy="2021438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3400" y="1604768"/>
              <a:ext cx="33611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Sometimes we feel unhappy </a:t>
              </a:r>
              <a:br>
                <a:rPr lang="en-GB" dirty="0"/>
              </a:br>
              <a:r>
                <a:rPr lang="en-GB" dirty="0"/>
                <a:t>or cross. This is OK but it is important we know what to do when we are feeling this way.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03238" y="1551374"/>
            <a:ext cx="4108622" cy="2021438"/>
            <a:chOff x="2912963" y="1552272"/>
            <a:chExt cx="4108622" cy="2021438"/>
          </a:xfrm>
        </p:grpSpPr>
        <p:sp>
          <p:nvSpPr>
            <p:cNvPr id="15" name="Round Same Side Corner Rectangle 14"/>
            <p:cNvSpPr/>
            <p:nvPr/>
          </p:nvSpPr>
          <p:spPr>
            <a:xfrm>
              <a:off x="2912963" y="1552272"/>
              <a:ext cx="4108622" cy="2021438"/>
            </a:xfrm>
            <a:prstGeom prst="round2SameRect">
              <a:avLst>
                <a:gd name="adj1" fmla="val 10027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75011" y="1604768"/>
              <a:ext cx="40381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You can think about things that have already happened or you can imagine something that you know would make you feel unhappy or cross.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5" b="6752"/>
          <a:stretch/>
        </p:blipFill>
        <p:spPr>
          <a:xfrm>
            <a:off x="539750" y="2306044"/>
            <a:ext cx="8064500" cy="400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8895"/>
            <a:ext cx="7931152" cy="994306"/>
          </a:xfrm>
        </p:spPr>
        <p:txBody>
          <a:bodyPr/>
          <a:lstStyle/>
          <a:p>
            <a:r>
              <a:rPr lang="en-GB" dirty="0">
                <a:latin typeface="+mn-lt"/>
              </a:rPr>
              <a:t>Feeling Unhappy and Cross</a:t>
            </a:r>
          </a:p>
        </p:txBody>
      </p:sp>
      <p:pic>
        <p:nvPicPr>
          <p:cNvPr id="3" name="Pair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71888" y="4884344"/>
            <a:ext cx="2734738" cy="786148"/>
            <a:chOff x="3671888" y="4979594"/>
            <a:chExt cx="2734738" cy="786148"/>
          </a:xfrm>
        </p:grpSpPr>
        <p:sp>
          <p:nvSpPr>
            <p:cNvPr id="11" name="Round Same Side Corner Rectangle 10"/>
            <p:cNvSpPr/>
            <p:nvPr/>
          </p:nvSpPr>
          <p:spPr>
            <a:xfrm rot="16200000">
              <a:off x="4646183" y="4005299"/>
              <a:ext cx="786148" cy="2734738"/>
            </a:xfrm>
            <a:custGeom>
              <a:avLst/>
              <a:gdLst>
                <a:gd name="connsiteX0" fmla="*/ 131027 w 786148"/>
                <a:gd name="connsiteY0" fmla="*/ 0 h 2734812"/>
                <a:gd name="connsiteX1" fmla="*/ 655121 w 786148"/>
                <a:gd name="connsiteY1" fmla="*/ 0 h 2734812"/>
                <a:gd name="connsiteX2" fmla="*/ 786148 w 786148"/>
                <a:gd name="connsiteY2" fmla="*/ 131027 h 2734812"/>
                <a:gd name="connsiteX3" fmla="*/ 786148 w 786148"/>
                <a:gd name="connsiteY3" fmla="*/ 2734812 h 2734812"/>
                <a:gd name="connsiteX4" fmla="*/ 786148 w 786148"/>
                <a:gd name="connsiteY4" fmla="*/ 2734812 h 2734812"/>
                <a:gd name="connsiteX5" fmla="*/ 0 w 786148"/>
                <a:gd name="connsiteY5" fmla="*/ 2734812 h 2734812"/>
                <a:gd name="connsiteX6" fmla="*/ 0 w 786148"/>
                <a:gd name="connsiteY6" fmla="*/ 2734812 h 2734812"/>
                <a:gd name="connsiteX7" fmla="*/ 0 w 786148"/>
                <a:gd name="connsiteY7" fmla="*/ 131027 h 2734812"/>
                <a:gd name="connsiteX8" fmla="*/ 131027 w 786148"/>
                <a:gd name="connsiteY8" fmla="*/ 0 h 2734812"/>
                <a:gd name="connsiteX0" fmla="*/ 131027 w 786148"/>
                <a:gd name="connsiteY0" fmla="*/ 0 h 2849112"/>
                <a:gd name="connsiteX1" fmla="*/ 655121 w 786148"/>
                <a:gd name="connsiteY1" fmla="*/ 0 h 2849112"/>
                <a:gd name="connsiteX2" fmla="*/ 786148 w 786148"/>
                <a:gd name="connsiteY2" fmla="*/ 131027 h 2849112"/>
                <a:gd name="connsiteX3" fmla="*/ 786148 w 786148"/>
                <a:gd name="connsiteY3" fmla="*/ 2734812 h 2849112"/>
                <a:gd name="connsiteX4" fmla="*/ 779798 w 786148"/>
                <a:gd name="connsiteY4" fmla="*/ 2849112 h 2849112"/>
                <a:gd name="connsiteX5" fmla="*/ 0 w 786148"/>
                <a:gd name="connsiteY5" fmla="*/ 2734812 h 2849112"/>
                <a:gd name="connsiteX6" fmla="*/ 0 w 786148"/>
                <a:gd name="connsiteY6" fmla="*/ 2734812 h 2849112"/>
                <a:gd name="connsiteX7" fmla="*/ 0 w 786148"/>
                <a:gd name="connsiteY7" fmla="*/ 131027 h 2849112"/>
                <a:gd name="connsiteX8" fmla="*/ 131027 w 786148"/>
                <a:gd name="connsiteY8" fmla="*/ 0 h 284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6148" h="2849112">
                  <a:moveTo>
                    <a:pt x="131027" y="0"/>
                  </a:moveTo>
                  <a:lnTo>
                    <a:pt x="655121" y="0"/>
                  </a:lnTo>
                  <a:cubicBezTo>
                    <a:pt x="727485" y="0"/>
                    <a:pt x="786148" y="58663"/>
                    <a:pt x="786148" y="131027"/>
                  </a:cubicBezTo>
                  <a:lnTo>
                    <a:pt x="786148" y="2734812"/>
                  </a:lnTo>
                  <a:lnTo>
                    <a:pt x="779798" y="2849112"/>
                  </a:lnTo>
                  <a:lnTo>
                    <a:pt x="0" y="2734812"/>
                  </a:lnTo>
                  <a:lnTo>
                    <a:pt x="0" y="2734812"/>
                  </a:lnTo>
                  <a:lnTo>
                    <a:pt x="0" y="131027"/>
                  </a:lnTo>
                  <a:cubicBezTo>
                    <a:pt x="0" y="58663"/>
                    <a:pt x="58663" y="0"/>
                    <a:pt x="13102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67939" y="5029419"/>
              <a:ext cx="25587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What things make you feel unhappy or cross?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31470" y="3485163"/>
            <a:ext cx="4295165" cy="966991"/>
            <a:chOff x="2231470" y="3485163"/>
            <a:chExt cx="4295165" cy="966991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3835552" y="1881081"/>
              <a:ext cx="966991" cy="4175155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85326" y="3512044"/>
              <a:ext cx="38413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Share your ideas with a partner and then, if you feel happy to do so, share them with the class.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1" b="12205"/>
          <a:stretch/>
        </p:blipFill>
        <p:spPr>
          <a:xfrm>
            <a:off x="5959189" y="2318702"/>
            <a:ext cx="2645061" cy="3990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1522"/>
            <a:ext cx="1941413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3" id="{53A60B04-3F35-4B12-9676-15614EEAFFBE}" vid="{A95E2AE9-83D5-490C-8126-9547A377CD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619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Twinkl SemiBold</vt:lpstr>
      <vt:lpstr>Calibri</vt:lpstr>
      <vt:lpstr>Sassoon Infant Rg</vt:lpstr>
      <vt:lpstr>Arial</vt:lpstr>
      <vt:lpstr>Wingdings</vt:lpstr>
      <vt:lpstr>Twinkl</vt:lpstr>
      <vt:lpstr>Tuffy-TTF</vt:lpstr>
      <vt:lpstr>Office Theme</vt:lpstr>
      <vt:lpstr>PowerPoint Presentation</vt:lpstr>
      <vt:lpstr>PowerPoint Presentation</vt:lpstr>
      <vt:lpstr>PowerPoint Presentation</vt:lpstr>
      <vt:lpstr>The Big Questions</vt:lpstr>
      <vt:lpstr>The Big Questions</vt:lpstr>
      <vt:lpstr>Reconnecting</vt:lpstr>
      <vt:lpstr>Feelings</vt:lpstr>
      <vt:lpstr>Exploring</vt:lpstr>
      <vt:lpstr>Feeling Unhappy and Cross</vt:lpstr>
      <vt:lpstr>What We Can Do</vt:lpstr>
      <vt:lpstr>Consolidating</vt:lpstr>
      <vt:lpstr>My Feelings Wheel</vt:lpstr>
      <vt:lpstr>Reflecting</vt:lpstr>
      <vt:lpstr>Helping Others</vt:lpstr>
      <vt:lpstr>The Big Questions</vt:lpstr>
      <vt:lpstr>The Big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 and Citizenship</dc:title>
  <dc:creator>Philip Tinkler</dc:creator>
  <cp:lastModifiedBy>Philip Tinkler</cp:lastModifiedBy>
  <cp:revision>50</cp:revision>
  <dcterms:created xsi:type="dcterms:W3CDTF">2019-04-09T11:49:23Z</dcterms:created>
  <dcterms:modified xsi:type="dcterms:W3CDTF">2019-05-02T11:30:23Z</dcterms:modified>
</cp:coreProperties>
</file>