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305" r:id="rId2"/>
    <p:sldId id="258" r:id="rId3"/>
    <p:sldId id="263" r:id="rId4"/>
    <p:sldId id="264" r:id="rId5"/>
    <p:sldId id="294" r:id="rId6"/>
    <p:sldId id="289" r:id="rId7"/>
    <p:sldId id="295" r:id="rId8"/>
    <p:sldId id="290" r:id="rId9"/>
    <p:sldId id="296" r:id="rId10"/>
    <p:sldId id="307" r:id="rId11"/>
    <p:sldId id="306" r:id="rId12"/>
    <p:sldId id="291" r:id="rId13"/>
    <p:sldId id="297" r:id="rId14"/>
    <p:sldId id="308" r:id="rId15"/>
    <p:sldId id="292" r:id="rId16"/>
    <p:sldId id="298" r:id="rId17"/>
    <p:sldId id="293" r:id="rId18"/>
    <p:sldId id="309" r:id="rId19"/>
    <p:sldId id="310" r:id="rId20"/>
    <p:sldId id="267"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Sassoon Infant Rg" panose="02000503030000020003" charset="0"/>
      <p:regular r:id="rId28"/>
      <p:bold r:id="rId29"/>
    </p:embeddedFont>
    <p:embeddedFont>
      <p:font typeface="Tuffy-TTF" panose="020B0603060100000000" charset="0"/>
      <p:regular r:id="rId30"/>
      <p:bold r:id="rId31"/>
      <p:italic r:id="rId32"/>
      <p:boldItalic r:id="rId33"/>
    </p:embeddedFont>
    <p:embeddedFont>
      <p:font typeface="Twinkl" panose="020B0604020202020204" charset="0"/>
      <p:regular r:id="rId34"/>
      <p:bold r:id="rId35"/>
    </p:embeddedFont>
    <p:embeddedFont>
      <p:font typeface="Twinkl SemiBold"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6BC"/>
    <a:srgbClr val="FAB001"/>
    <a:srgbClr val="00A8E9"/>
    <a:srgbClr val="019542"/>
    <a:srgbClr val="8D358B"/>
    <a:srgbClr val="F08115"/>
    <a:srgbClr val="FFFBFA"/>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7" autoAdjust="0"/>
    <p:restoredTop sz="94660"/>
  </p:normalViewPr>
  <p:slideViewPr>
    <p:cSldViewPr showGuides="1">
      <p:cViewPr varScale="1">
        <p:scale>
          <a:sx n="70" d="100"/>
          <a:sy n="70" d="100"/>
        </p:scale>
        <p:origin x="312"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27/07/2020</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27/07/2020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B6BC"/>
        </a:solidFill>
        <a:effectLst/>
      </p:bgPr>
    </p:bg>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01463" y="6464797"/>
            <a:ext cx="4141075"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Tuffy-TTF" panose="020B0603060100000000" pitchFamily="34" charset="0"/>
                <a:ea typeface="Calibri" panose="020F0502020204030204" pitchFamily="34" charset="0"/>
                <a:cs typeface="Arial" panose="020B0604020202020204" pitchFamily="34" charset="0"/>
              </a:rPr>
              <a:t>PSHE and Citizenship | Year 4 | Relationships | VIPs | Staying Friends | Lesson 2</a:t>
            </a:r>
            <a:endParaRPr lang="en-GB" sz="800" dirty="0">
              <a:solidFill>
                <a:srgbClr val="FFFFFF"/>
              </a:solidFill>
              <a:latin typeface="Tuffy-TTF" panose="020B0603060100000000"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Tuffy-TTF" panose="020B0603060100000000" pitchFamily="34" charset="0"/>
                <a:cs typeface="Arial" panose="020B0604020202020204" pitchFamily="34" charset="0"/>
              </a:rPr>
              <a:t>Relationships | VIPs</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Tuffy-TTF" panose="020B0603060100000000" pitchFamily="34"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Anonymous Friends</a:t>
            </a:r>
          </a:p>
        </p:txBody>
      </p:sp>
      <p:pic>
        <p:nvPicPr>
          <p:cNvPr id="3" name="Individual Work">
            <a:extLst>
              <a:ext uri="{FF2B5EF4-FFF2-40B4-BE49-F238E27FC236}">
                <a16:creationId xmlns:a16="http://schemas.microsoft.com/office/drawing/2014/main" id="{413444FD-A70D-4F8C-A32B-3E396AF56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grpSp>
        <p:nvGrpSpPr>
          <p:cNvPr id="16" name="Group 15">
            <a:extLst>
              <a:ext uri="{FF2B5EF4-FFF2-40B4-BE49-F238E27FC236}">
                <a16:creationId xmlns:a16="http://schemas.microsoft.com/office/drawing/2014/main" id="{CE55F12B-6EAC-4025-9425-3022ED5C0E01}"/>
              </a:ext>
            </a:extLst>
          </p:cNvPr>
          <p:cNvGrpSpPr/>
          <p:nvPr/>
        </p:nvGrpSpPr>
        <p:grpSpPr>
          <a:xfrm>
            <a:off x="683569" y="1638325"/>
            <a:ext cx="7776864" cy="782563"/>
            <a:chOff x="683569" y="1638325"/>
            <a:chExt cx="7776864" cy="782563"/>
          </a:xfrm>
        </p:grpSpPr>
        <p:sp>
          <p:nvSpPr>
            <p:cNvPr id="8" name="Rectangle 7">
              <a:extLst>
                <a:ext uri="{FF2B5EF4-FFF2-40B4-BE49-F238E27FC236}">
                  <a16:creationId xmlns:a16="http://schemas.microsoft.com/office/drawing/2014/main" id="{1F099AD2-98CB-454A-BBF3-5E0454D9BF89}"/>
                </a:ext>
              </a:extLst>
            </p:cNvPr>
            <p:cNvSpPr/>
            <p:nvPr/>
          </p:nvSpPr>
          <p:spPr>
            <a:xfrm>
              <a:off x="683569" y="1638325"/>
              <a:ext cx="7776864" cy="782563"/>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E62DB91-0484-461A-8480-85F431971B33}"/>
                </a:ext>
              </a:extLst>
            </p:cNvPr>
            <p:cNvSpPr txBox="1"/>
            <p:nvPr/>
          </p:nvSpPr>
          <p:spPr>
            <a:xfrm>
              <a:off x="795697" y="1703926"/>
              <a:ext cx="5720520" cy="646331"/>
            </a:xfrm>
            <a:prstGeom prst="rect">
              <a:avLst/>
            </a:prstGeom>
            <a:noFill/>
          </p:spPr>
          <p:txBody>
            <a:bodyPr wrap="square" rtlCol="0">
              <a:spAutoFit/>
            </a:bodyPr>
            <a:lstStyle/>
            <a:p>
              <a:pPr algn="just"/>
              <a:r>
                <a:rPr lang="en-GB" dirty="0"/>
                <a:t>Write your name on a piece of paper, fold the paper up and place it in the class hat. </a:t>
              </a:r>
            </a:p>
          </p:txBody>
        </p:sp>
      </p:grpSp>
      <p:grpSp>
        <p:nvGrpSpPr>
          <p:cNvPr id="17" name="Group 16">
            <a:extLst>
              <a:ext uri="{FF2B5EF4-FFF2-40B4-BE49-F238E27FC236}">
                <a16:creationId xmlns:a16="http://schemas.microsoft.com/office/drawing/2014/main" id="{CF1CB2E8-CACE-4BEC-BEC5-287B1A198352}"/>
              </a:ext>
            </a:extLst>
          </p:cNvPr>
          <p:cNvGrpSpPr/>
          <p:nvPr/>
        </p:nvGrpSpPr>
        <p:grpSpPr>
          <a:xfrm>
            <a:off x="475047" y="2836631"/>
            <a:ext cx="8193906" cy="1152128"/>
            <a:chOff x="475047" y="2836631"/>
            <a:chExt cx="8193906" cy="1152128"/>
          </a:xfrm>
        </p:grpSpPr>
        <p:sp>
          <p:nvSpPr>
            <p:cNvPr id="13" name="Rectangle 12">
              <a:extLst>
                <a:ext uri="{FF2B5EF4-FFF2-40B4-BE49-F238E27FC236}">
                  <a16:creationId xmlns:a16="http://schemas.microsoft.com/office/drawing/2014/main" id="{2ECB8F98-0E37-4D9A-B8B6-97F47394AE38}"/>
                </a:ext>
              </a:extLst>
            </p:cNvPr>
            <p:cNvSpPr/>
            <p:nvPr/>
          </p:nvSpPr>
          <p:spPr>
            <a:xfrm>
              <a:off x="475047" y="2836631"/>
              <a:ext cx="8193906" cy="1152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E7F1060-0473-4852-9177-101CFC4DBF5C}"/>
                </a:ext>
              </a:extLst>
            </p:cNvPr>
            <p:cNvSpPr txBox="1"/>
            <p:nvPr/>
          </p:nvSpPr>
          <p:spPr>
            <a:xfrm>
              <a:off x="899592" y="3068479"/>
              <a:ext cx="4135921" cy="646331"/>
            </a:xfrm>
            <a:prstGeom prst="rect">
              <a:avLst/>
            </a:prstGeom>
            <a:noFill/>
          </p:spPr>
          <p:txBody>
            <a:bodyPr wrap="square" rtlCol="0">
              <a:spAutoFit/>
            </a:bodyPr>
            <a:lstStyle/>
            <a:p>
              <a:r>
                <a:rPr lang="en-GB" dirty="0"/>
                <a:t>Everyone will then pick a name out of the hat, one at a time.</a:t>
              </a:r>
            </a:p>
          </p:txBody>
        </p:sp>
      </p:grpSp>
      <p:grpSp>
        <p:nvGrpSpPr>
          <p:cNvPr id="18" name="Group 17">
            <a:extLst>
              <a:ext uri="{FF2B5EF4-FFF2-40B4-BE49-F238E27FC236}">
                <a16:creationId xmlns:a16="http://schemas.microsoft.com/office/drawing/2014/main" id="{68FAE98D-6FA3-452F-91A2-55F0C246D3B8}"/>
              </a:ext>
            </a:extLst>
          </p:cNvPr>
          <p:cNvGrpSpPr/>
          <p:nvPr/>
        </p:nvGrpSpPr>
        <p:grpSpPr>
          <a:xfrm>
            <a:off x="683567" y="4407218"/>
            <a:ext cx="7776864" cy="782563"/>
            <a:chOff x="683567" y="4407218"/>
            <a:chExt cx="7776864" cy="782563"/>
          </a:xfrm>
        </p:grpSpPr>
        <p:sp>
          <p:nvSpPr>
            <p:cNvPr id="11" name="Rectangle 10">
              <a:extLst>
                <a:ext uri="{FF2B5EF4-FFF2-40B4-BE49-F238E27FC236}">
                  <a16:creationId xmlns:a16="http://schemas.microsoft.com/office/drawing/2014/main" id="{D32B45E2-C54F-4B73-9B4C-7AB7E990D7FB}"/>
                </a:ext>
              </a:extLst>
            </p:cNvPr>
            <p:cNvSpPr/>
            <p:nvPr/>
          </p:nvSpPr>
          <p:spPr>
            <a:xfrm>
              <a:off x="683567" y="4407218"/>
              <a:ext cx="7776864" cy="782563"/>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2025C7-E7E1-4BB7-B4FA-0E56C9E53A17}"/>
                </a:ext>
              </a:extLst>
            </p:cNvPr>
            <p:cNvSpPr txBox="1"/>
            <p:nvPr/>
          </p:nvSpPr>
          <p:spPr>
            <a:xfrm>
              <a:off x="795696" y="4469518"/>
              <a:ext cx="7448712" cy="646331"/>
            </a:xfrm>
            <a:prstGeom prst="rect">
              <a:avLst/>
            </a:prstGeom>
            <a:noFill/>
          </p:spPr>
          <p:txBody>
            <a:bodyPr wrap="square" rtlCol="0">
              <a:spAutoFit/>
            </a:bodyPr>
            <a:lstStyle/>
            <a:p>
              <a:pPr algn="just"/>
              <a:r>
                <a:rPr lang="en-GB" dirty="0"/>
                <a:t>The name written on the piece of paper is the person you have to be an anonymous friend to.</a:t>
              </a:r>
            </a:p>
          </p:txBody>
        </p:sp>
      </p:grpSp>
      <p:sp>
        <p:nvSpPr>
          <p:cNvPr id="7" name="TextBox 6">
            <a:extLst>
              <a:ext uri="{FF2B5EF4-FFF2-40B4-BE49-F238E27FC236}">
                <a16:creationId xmlns:a16="http://schemas.microsoft.com/office/drawing/2014/main" id="{A7F6A301-AD6B-4401-9744-4E765688767F}"/>
              </a:ext>
            </a:extLst>
          </p:cNvPr>
          <p:cNvSpPr txBox="1"/>
          <p:nvPr/>
        </p:nvSpPr>
        <p:spPr>
          <a:xfrm>
            <a:off x="795696" y="5589240"/>
            <a:ext cx="7543077" cy="369332"/>
          </a:xfrm>
          <a:prstGeom prst="rect">
            <a:avLst/>
          </a:prstGeom>
          <a:noFill/>
        </p:spPr>
        <p:txBody>
          <a:bodyPr wrap="square" rtlCol="0">
            <a:spAutoFit/>
          </a:bodyPr>
          <a:lstStyle/>
          <a:p>
            <a:pPr algn="ctr"/>
            <a:r>
              <a:rPr lang="en-GB" dirty="0">
                <a:solidFill>
                  <a:srgbClr val="8D358B"/>
                </a:solidFill>
                <a:latin typeface="Twinkl SemiBold" pitchFamily="2" charset="0"/>
              </a:rPr>
              <a:t>Do not tell anyone who you are being an anonymous friend to!</a:t>
            </a:r>
          </a:p>
        </p:txBody>
      </p:sp>
      <p:pic>
        <p:nvPicPr>
          <p:cNvPr id="10" name="Picture 9">
            <a:extLst>
              <a:ext uri="{FF2B5EF4-FFF2-40B4-BE49-F238E27FC236}">
                <a16:creationId xmlns:a16="http://schemas.microsoft.com/office/drawing/2014/main" id="{ED2E58BD-D1E7-4DCC-A99A-46F9A1EAD6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030" y="1380166"/>
            <a:ext cx="2812273" cy="2912930"/>
          </a:xfrm>
          <a:prstGeom prst="rect">
            <a:avLst/>
          </a:prstGeom>
        </p:spPr>
      </p:pic>
    </p:spTree>
    <p:extLst>
      <p:ext uri="{BB962C8B-B14F-4D97-AF65-F5344CB8AC3E}">
        <p14:creationId xmlns:p14="http://schemas.microsoft.com/office/powerpoint/2010/main" val="29241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75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Anonymous Friends</a:t>
            </a:r>
          </a:p>
        </p:txBody>
      </p:sp>
      <p:grpSp>
        <p:nvGrpSpPr>
          <p:cNvPr id="3" name="Group 2"/>
          <p:cNvGrpSpPr/>
          <p:nvPr/>
        </p:nvGrpSpPr>
        <p:grpSpPr>
          <a:xfrm>
            <a:off x="232696" y="5023166"/>
            <a:ext cx="1569992" cy="1569992"/>
            <a:chOff x="4788025" y="4522833"/>
            <a:chExt cx="1569992" cy="1569992"/>
          </a:xfrm>
          <a:solidFill>
            <a:srgbClr val="2DB6BC"/>
          </a:solidFill>
        </p:grpSpPr>
        <p:sp>
          <p:nvSpPr>
            <p:cNvPr id="4" name="Oval 3">
              <a:hlinkClick r:id="rId2" action="ppaction://hlinksldjump"/>
            </p:cNvPr>
            <p:cNvSpPr/>
            <p:nvPr/>
          </p:nvSpPr>
          <p:spPr>
            <a:xfrm>
              <a:off x="4788025" y="4522833"/>
              <a:ext cx="1569992" cy="1569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2" action="ppaction://hlinksldjump"/>
            </p:cNvPr>
            <p:cNvSpPr/>
            <p:nvPr/>
          </p:nvSpPr>
          <p:spPr>
            <a:xfrm>
              <a:off x="4856809" y="5184718"/>
              <a:ext cx="1432423" cy="246221"/>
            </a:xfrm>
            <a:prstGeom prst="rect">
              <a:avLst/>
            </a:prstGeom>
            <a:grpFill/>
          </p:spPr>
          <p:txBody>
            <a:bodyPr wrap="square" lIns="0" tIns="0" rIns="0" bIns="0">
              <a:spAutoFit/>
            </a:bodyPr>
            <a:lstStyle/>
            <a:p>
              <a:pPr algn="ctr"/>
              <a:r>
                <a:rPr lang="en-GB" sz="1600" b="1" dirty="0">
                  <a:solidFill>
                    <a:schemeClr val="bg1"/>
                  </a:solidFill>
                </a:rPr>
                <a:t>Consolidating</a:t>
              </a:r>
            </a:p>
          </p:txBody>
        </p:sp>
      </p:grpSp>
      <p:grpSp>
        <p:nvGrpSpPr>
          <p:cNvPr id="6" name="Group 5"/>
          <p:cNvGrpSpPr/>
          <p:nvPr/>
        </p:nvGrpSpPr>
        <p:grpSpPr>
          <a:xfrm>
            <a:off x="7341312" y="5013176"/>
            <a:ext cx="1569992" cy="1569992"/>
            <a:chOff x="6574042" y="4512842"/>
            <a:chExt cx="1569992" cy="1569992"/>
          </a:xfrm>
          <a:solidFill>
            <a:srgbClr val="2DB6BC"/>
          </a:solidFill>
        </p:grpSpPr>
        <p:sp>
          <p:nvSpPr>
            <p:cNvPr id="7" name="Oval 6">
              <a:hlinkClick r:id="rId3" action="ppaction://hlinksldjump"/>
            </p:cNvPr>
            <p:cNvSpPr/>
            <p:nvPr/>
          </p:nvSpPr>
          <p:spPr>
            <a:xfrm>
              <a:off x="6574042" y="4512842"/>
              <a:ext cx="1569992" cy="1569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rId3" action="ppaction://hlinksldjump"/>
            </p:cNvPr>
            <p:cNvSpPr/>
            <p:nvPr/>
          </p:nvSpPr>
          <p:spPr>
            <a:xfrm>
              <a:off x="6717834" y="5184718"/>
              <a:ext cx="1282408" cy="246221"/>
            </a:xfrm>
            <a:prstGeom prst="rect">
              <a:avLst/>
            </a:prstGeom>
            <a:grpFill/>
          </p:spPr>
          <p:txBody>
            <a:bodyPr wrap="square" lIns="0" tIns="0" rIns="0" bIns="0">
              <a:spAutoFit/>
            </a:bodyPr>
            <a:lstStyle/>
            <a:p>
              <a:pPr algn="ctr"/>
              <a:r>
                <a:rPr lang="en-GB" sz="1600" b="1" dirty="0">
                  <a:solidFill>
                    <a:schemeClr val="bg1"/>
                  </a:solidFill>
                </a:rPr>
                <a:t>Reflecting </a:t>
              </a:r>
            </a:p>
          </p:txBody>
        </p:sp>
      </p:grpSp>
      <p:pic>
        <p:nvPicPr>
          <p:cNvPr id="9" name="Individual Work">
            <a:extLst>
              <a:ext uri="{FF2B5EF4-FFF2-40B4-BE49-F238E27FC236}">
                <a16:creationId xmlns:a16="http://schemas.microsoft.com/office/drawing/2014/main" id="{59C599BB-4A8C-4756-B27B-FF3375F54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grpSp>
        <p:nvGrpSpPr>
          <p:cNvPr id="19" name="Group 18">
            <a:extLst>
              <a:ext uri="{FF2B5EF4-FFF2-40B4-BE49-F238E27FC236}">
                <a16:creationId xmlns:a16="http://schemas.microsoft.com/office/drawing/2014/main" id="{AC3AB5DC-35C9-411E-BE14-54E9DEA84E1F}"/>
              </a:ext>
            </a:extLst>
          </p:cNvPr>
          <p:cNvGrpSpPr/>
          <p:nvPr/>
        </p:nvGrpSpPr>
        <p:grpSpPr>
          <a:xfrm>
            <a:off x="683569" y="1633725"/>
            <a:ext cx="5328591" cy="905932"/>
            <a:chOff x="683568" y="1633725"/>
            <a:chExt cx="5328591" cy="905932"/>
          </a:xfrm>
        </p:grpSpPr>
        <p:sp>
          <p:nvSpPr>
            <p:cNvPr id="15" name="Rectangle 14">
              <a:extLst>
                <a:ext uri="{FF2B5EF4-FFF2-40B4-BE49-F238E27FC236}">
                  <a16:creationId xmlns:a16="http://schemas.microsoft.com/office/drawing/2014/main" id="{BAC160A1-3BFA-4EA6-A597-454E80BACEE9}"/>
                </a:ext>
              </a:extLst>
            </p:cNvPr>
            <p:cNvSpPr/>
            <p:nvPr/>
          </p:nvSpPr>
          <p:spPr>
            <a:xfrm>
              <a:off x="683568" y="1633725"/>
              <a:ext cx="5328591" cy="905932"/>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F424C6F-80BE-40C7-ACBE-8BF76A55DC7B}"/>
                </a:ext>
              </a:extLst>
            </p:cNvPr>
            <p:cNvSpPr txBox="1"/>
            <p:nvPr/>
          </p:nvSpPr>
          <p:spPr>
            <a:xfrm>
              <a:off x="804548" y="1670001"/>
              <a:ext cx="5000439" cy="830997"/>
            </a:xfrm>
            <a:prstGeom prst="rect">
              <a:avLst/>
            </a:prstGeom>
            <a:noFill/>
          </p:spPr>
          <p:txBody>
            <a:bodyPr wrap="square" rtlCol="0">
              <a:spAutoFit/>
            </a:bodyPr>
            <a:lstStyle/>
            <a:p>
              <a:pPr algn="just"/>
              <a:r>
                <a:rPr lang="en-GB" sz="1600" dirty="0"/>
                <a:t>This week you have to be a good friend as an anonymous friend. Doing something anonymously means not telling anyone it is you.</a:t>
              </a:r>
            </a:p>
          </p:txBody>
        </p:sp>
      </p:grpSp>
      <p:grpSp>
        <p:nvGrpSpPr>
          <p:cNvPr id="18" name="Group 17">
            <a:extLst>
              <a:ext uri="{FF2B5EF4-FFF2-40B4-BE49-F238E27FC236}">
                <a16:creationId xmlns:a16="http://schemas.microsoft.com/office/drawing/2014/main" id="{1F3B0803-532E-4DA2-AAD9-2B8679F52956}"/>
              </a:ext>
            </a:extLst>
          </p:cNvPr>
          <p:cNvGrpSpPr/>
          <p:nvPr/>
        </p:nvGrpSpPr>
        <p:grpSpPr>
          <a:xfrm>
            <a:off x="683569" y="2671566"/>
            <a:ext cx="5328591" cy="905933"/>
            <a:chOff x="683568" y="2636912"/>
            <a:chExt cx="5328591" cy="905933"/>
          </a:xfrm>
        </p:grpSpPr>
        <p:sp>
          <p:nvSpPr>
            <p:cNvPr id="16" name="Rectangle 15">
              <a:extLst>
                <a:ext uri="{FF2B5EF4-FFF2-40B4-BE49-F238E27FC236}">
                  <a16:creationId xmlns:a16="http://schemas.microsoft.com/office/drawing/2014/main" id="{F6A90D59-E387-411F-AF4E-D5EA99AD95B0}"/>
                </a:ext>
              </a:extLst>
            </p:cNvPr>
            <p:cNvSpPr/>
            <p:nvPr/>
          </p:nvSpPr>
          <p:spPr>
            <a:xfrm>
              <a:off x="683568" y="2636912"/>
              <a:ext cx="5328591" cy="905933"/>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88D7966-E6E5-4129-A2BF-F98583FE6973}"/>
                </a:ext>
              </a:extLst>
            </p:cNvPr>
            <p:cNvSpPr txBox="1"/>
            <p:nvPr/>
          </p:nvSpPr>
          <p:spPr>
            <a:xfrm>
              <a:off x="806854" y="2671905"/>
              <a:ext cx="5000440" cy="830997"/>
            </a:xfrm>
            <a:prstGeom prst="rect">
              <a:avLst/>
            </a:prstGeom>
            <a:noFill/>
          </p:spPr>
          <p:txBody>
            <a:bodyPr wrap="square" rtlCol="0">
              <a:spAutoFit/>
            </a:bodyPr>
            <a:lstStyle/>
            <a:p>
              <a:pPr algn="just"/>
              <a:r>
                <a:rPr lang="en-GB" sz="1600" dirty="0"/>
                <a:t>This could include being extra kind to them, looking out for them, complimenting them, playing games with them, etc.</a:t>
              </a:r>
            </a:p>
          </p:txBody>
        </p:sp>
      </p:grpSp>
      <p:grpSp>
        <p:nvGrpSpPr>
          <p:cNvPr id="20" name="Group 19">
            <a:extLst>
              <a:ext uri="{FF2B5EF4-FFF2-40B4-BE49-F238E27FC236}">
                <a16:creationId xmlns:a16="http://schemas.microsoft.com/office/drawing/2014/main" id="{66995A29-B453-4BC4-9E45-58B37AACC48C}"/>
              </a:ext>
            </a:extLst>
          </p:cNvPr>
          <p:cNvGrpSpPr/>
          <p:nvPr/>
        </p:nvGrpSpPr>
        <p:grpSpPr>
          <a:xfrm>
            <a:off x="683569" y="3709408"/>
            <a:ext cx="5328591" cy="1226691"/>
            <a:chOff x="683568" y="3611816"/>
            <a:chExt cx="5328591" cy="1226691"/>
          </a:xfrm>
        </p:grpSpPr>
        <p:sp>
          <p:nvSpPr>
            <p:cNvPr id="17" name="Rectangle 16">
              <a:extLst>
                <a:ext uri="{FF2B5EF4-FFF2-40B4-BE49-F238E27FC236}">
                  <a16:creationId xmlns:a16="http://schemas.microsoft.com/office/drawing/2014/main" id="{CE5BE3A9-D6D1-4A6A-8618-6F4F58838593}"/>
                </a:ext>
              </a:extLst>
            </p:cNvPr>
            <p:cNvSpPr/>
            <p:nvPr/>
          </p:nvSpPr>
          <p:spPr>
            <a:xfrm>
              <a:off x="683568" y="3611816"/>
              <a:ext cx="5328591" cy="1226691"/>
            </a:xfrm>
            <a:prstGeom prst="rect">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42D8C3D-80D2-4AD6-A3AD-5D323D9480AB}"/>
                </a:ext>
              </a:extLst>
            </p:cNvPr>
            <p:cNvSpPr txBox="1"/>
            <p:nvPr/>
          </p:nvSpPr>
          <p:spPr>
            <a:xfrm>
              <a:off x="804547" y="3686552"/>
              <a:ext cx="5086633" cy="1077218"/>
            </a:xfrm>
            <a:prstGeom prst="rect">
              <a:avLst/>
            </a:prstGeom>
            <a:noFill/>
          </p:spPr>
          <p:txBody>
            <a:bodyPr wrap="square" rtlCol="0">
              <a:spAutoFit/>
            </a:bodyPr>
            <a:lstStyle/>
            <a:p>
              <a:pPr algn="just"/>
              <a:r>
                <a:rPr lang="en-GB" sz="1600" dirty="0"/>
                <a:t>At the end of the week, you will all have to guess the person who has been your anonymous friend. You will complete the </a:t>
              </a:r>
              <a:r>
                <a:rPr lang="en-GB" sz="1600" dirty="0">
                  <a:solidFill>
                    <a:srgbClr val="21A6F9"/>
                  </a:solidFill>
                  <a:latin typeface="Twinkl SemiBold" pitchFamily="2" charset="0"/>
                </a:rPr>
                <a:t>Anonymous Friend Activity Sheet</a:t>
              </a:r>
              <a:r>
                <a:rPr lang="en-GB" sz="1600" dirty="0">
                  <a:solidFill>
                    <a:srgbClr val="21A6F9"/>
                  </a:solidFill>
                </a:rPr>
                <a:t> </a:t>
              </a:r>
              <a:r>
                <a:rPr lang="en-GB" sz="1600" dirty="0"/>
                <a:t>to focus on the ways to maintain friendships.</a:t>
              </a:r>
            </a:p>
          </p:txBody>
        </p:sp>
      </p:grpSp>
      <p:pic>
        <p:nvPicPr>
          <p:cNvPr id="14" name="Picture 13">
            <a:extLst>
              <a:ext uri="{FF2B5EF4-FFF2-40B4-BE49-F238E27FC236}">
                <a16:creationId xmlns:a16="http://schemas.microsoft.com/office/drawing/2014/main" id="{D1B6ADF8-013A-44A0-ABE4-EBB7939117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305" y="1628800"/>
            <a:ext cx="2346838" cy="3318775"/>
          </a:xfrm>
          <a:prstGeom prst="rect">
            <a:avLst/>
          </a:prstGeom>
          <a:ln w="12700">
            <a:solidFill>
              <a:schemeClr val="bg1">
                <a:lumMod val="75000"/>
              </a:schemeClr>
            </a:solidFill>
          </a:ln>
        </p:spPr>
      </p:pic>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Old Friends</a:t>
            </a:r>
          </a:p>
        </p:txBody>
      </p:sp>
      <p:pic>
        <p:nvPicPr>
          <p:cNvPr id="3" name="Pairs">
            <a:extLst>
              <a:ext uri="{FF2B5EF4-FFF2-40B4-BE49-F238E27FC236}">
                <a16:creationId xmlns:a16="http://schemas.microsoft.com/office/drawing/2014/main" id="{44C6CF7D-43B0-4A4B-9FF0-60A72335C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4" name="TextBox 3">
            <a:extLst>
              <a:ext uri="{FF2B5EF4-FFF2-40B4-BE49-F238E27FC236}">
                <a16:creationId xmlns:a16="http://schemas.microsoft.com/office/drawing/2014/main" id="{F8D77CBC-5B36-4AB6-B3B9-308FC7B30740}"/>
              </a:ext>
            </a:extLst>
          </p:cNvPr>
          <p:cNvSpPr txBox="1"/>
          <p:nvPr/>
        </p:nvSpPr>
        <p:spPr>
          <a:xfrm>
            <a:off x="1475656" y="1476984"/>
            <a:ext cx="6036455" cy="369332"/>
          </a:xfrm>
          <a:prstGeom prst="rect">
            <a:avLst/>
          </a:prstGeom>
          <a:noFill/>
        </p:spPr>
        <p:txBody>
          <a:bodyPr wrap="square" rtlCol="0">
            <a:spAutoFit/>
          </a:bodyPr>
          <a:lstStyle/>
          <a:p>
            <a:pPr algn="ctr"/>
            <a:r>
              <a:rPr lang="en-GB" dirty="0"/>
              <a:t>Why is it good to have old friends as well as new friends?</a:t>
            </a:r>
          </a:p>
        </p:txBody>
      </p:sp>
      <p:grpSp>
        <p:nvGrpSpPr>
          <p:cNvPr id="24" name="Group 23">
            <a:extLst>
              <a:ext uri="{FF2B5EF4-FFF2-40B4-BE49-F238E27FC236}">
                <a16:creationId xmlns:a16="http://schemas.microsoft.com/office/drawing/2014/main" id="{8935F293-06AE-47A9-82F7-42F0AE92F070}"/>
              </a:ext>
            </a:extLst>
          </p:cNvPr>
          <p:cNvGrpSpPr/>
          <p:nvPr/>
        </p:nvGrpSpPr>
        <p:grpSpPr>
          <a:xfrm>
            <a:off x="1014629" y="2204864"/>
            <a:ext cx="3384376" cy="1728192"/>
            <a:chOff x="1014629" y="2204864"/>
            <a:chExt cx="3384376" cy="1728192"/>
          </a:xfrm>
        </p:grpSpPr>
        <p:sp>
          <p:nvSpPr>
            <p:cNvPr id="9" name="Rectangle 8">
              <a:extLst>
                <a:ext uri="{FF2B5EF4-FFF2-40B4-BE49-F238E27FC236}">
                  <a16:creationId xmlns:a16="http://schemas.microsoft.com/office/drawing/2014/main" id="{01845EC2-393C-476A-B72B-200973C8151C}"/>
                </a:ext>
              </a:extLst>
            </p:cNvPr>
            <p:cNvSpPr/>
            <p:nvPr/>
          </p:nvSpPr>
          <p:spPr>
            <a:xfrm>
              <a:off x="1014629" y="2204864"/>
              <a:ext cx="3384376" cy="1728192"/>
            </a:xfrm>
            <a:prstGeom prst="rect">
              <a:avLst/>
            </a:prstGeom>
            <a:solidFill>
              <a:schemeClr val="bg1"/>
            </a:solidFill>
            <a:ln w="28575">
              <a:solidFill>
                <a:srgbClr val="00A8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D270D04-96A7-4334-9FEA-CB25611A2B25}"/>
                </a:ext>
              </a:extLst>
            </p:cNvPr>
            <p:cNvSpPr txBox="1"/>
            <p:nvPr/>
          </p:nvSpPr>
          <p:spPr>
            <a:xfrm>
              <a:off x="1225641" y="2468098"/>
              <a:ext cx="2456568" cy="1200329"/>
            </a:xfrm>
            <a:prstGeom prst="rect">
              <a:avLst/>
            </a:prstGeom>
            <a:noFill/>
          </p:spPr>
          <p:txBody>
            <a:bodyPr wrap="square" rtlCol="0">
              <a:spAutoFit/>
            </a:bodyPr>
            <a:lstStyle/>
            <a:p>
              <a:r>
                <a:rPr lang="en-GB" dirty="0">
                  <a:sym typeface="Wingdings" panose="05000000000000000000" pitchFamily="2" charset="2"/>
                </a:rPr>
                <a:t>They will have</a:t>
              </a:r>
              <a:br>
                <a:rPr lang="en-GB" dirty="0">
                  <a:sym typeface="Wingdings" panose="05000000000000000000" pitchFamily="2" charset="2"/>
                </a:rPr>
              </a:br>
              <a:r>
                <a:rPr lang="en-GB" dirty="0">
                  <a:sym typeface="Wingdings" panose="05000000000000000000" pitchFamily="2" charset="2"/>
                </a:rPr>
                <a:t>known you through good times and</a:t>
              </a:r>
              <a:br>
                <a:rPr lang="en-GB" dirty="0">
                  <a:sym typeface="Wingdings" panose="05000000000000000000" pitchFamily="2" charset="2"/>
                </a:rPr>
              </a:br>
              <a:r>
                <a:rPr lang="en-GB" dirty="0">
                  <a:sym typeface="Wingdings" panose="05000000000000000000" pitchFamily="2" charset="2"/>
                </a:rPr>
                <a:t>bad times.</a:t>
              </a:r>
            </a:p>
          </p:txBody>
        </p:sp>
        <p:pic>
          <p:nvPicPr>
            <p:cNvPr id="16" name="Picture 15">
              <a:extLst>
                <a:ext uri="{FF2B5EF4-FFF2-40B4-BE49-F238E27FC236}">
                  <a16:creationId xmlns:a16="http://schemas.microsoft.com/office/drawing/2014/main" id="{920645A1-2E8A-41BE-AF7C-52A3D0EE36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9265"/>
            <a:stretch/>
          </p:blipFill>
          <p:spPr>
            <a:xfrm>
              <a:off x="3435399" y="2348879"/>
              <a:ext cx="836180" cy="1567189"/>
            </a:xfrm>
            <a:prstGeom prst="rect">
              <a:avLst/>
            </a:prstGeom>
          </p:spPr>
        </p:pic>
      </p:grpSp>
      <p:grpSp>
        <p:nvGrpSpPr>
          <p:cNvPr id="25" name="Group 24">
            <a:extLst>
              <a:ext uri="{FF2B5EF4-FFF2-40B4-BE49-F238E27FC236}">
                <a16:creationId xmlns:a16="http://schemas.microsoft.com/office/drawing/2014/main" id="{3CCC22E9-C37E-4988-A21B-AC9A3CFF3AD2}"/>
              </a:ext>
            </a:extLst>
          </p:cNvPr>
          <p:cNvGrpSpPr/>
          <p:nvPr/>
        </p:nvGrpSpPr>
        <p:grpSpPr>
          <a:xfrm>
            <a:off x="4744994" y="2059082"/>
            <a:ext cx="3384376" cy="1873974"/>
            <a:chOff x="4744994" y="2059082"/>
            <a:chExt cx="3384376" cy="1873974"/>
          </a:xfrm>
        </p:grpSpPr>
        <p:sp>
          <p:nvSpPr>
            <p:cNvPr id="10" name="Rectangle 9">
              <a:extLst>
                <a:ext uri="{FF2B5EF4-FFF2-40B4-BE49-F238E27FC236}">
                  <a16:creationId xmlns:a16="http://schemas.microsoft.com/office/drawing/2014/main" id="{225865AC-56AC-4FAF-A93A-41454E5D27B2}"/>
                </a:ext>
              </a:extLst>
            </p:cNvPr>
            <p:cNvSpPr/>
            <p:nvPr/>
          </p:nvSpPr>
          <p:spPr>
            <a:xfrm>
              <a:off x="4744994" y="2204864"/>
              <a:ext cx="3384376" cy="1728192"/>
            </a:xfrm>
            <a:prstGeom prst="rect">
              <a:avLst/>
            </a:prstGeom>
            <a:solidFill>
              <a:schemeClr val="bg1"/>
            </a:solidFill>
            <a:ln w="28575">
              <a:solidFill>
                <a:srgbClr val="019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7C933E7-7797-47E3-A95C-63AAEBE26E89}"/>
                </a:ext>
              </a:extLst>
            </p:cNvPr>
            <p:cNvSpPr txBox="1"/>
            <p:nvPr/>
          </p:nvSpPr>
          <p:spPr>
            <a:xfrm>
              <a:off x="4923744" y="2606597"/>
              <a:ext cx="2456568" cy="923330"/>
            </a:xfrm>
            <a:prstGeom prst="rect">
              <a:avLst/>
            </a:prstGeom>
            <a:noFill/>
          </p:spPr>
          <p:txBody>
            <a:bodyPr wrap="square" rtlCol="0">
              <a:spAutoFit/>
            </a:bodyPr>
            <a:lstStyle/>
            <a:p>
              <a:r>
                <a:rPr lang="en-GB" dirty="0">
                  <a:sym typeface="Wingdings" panose="05000000000000000000" pitchFamily="2" charset="2"/>
                </a:rPr>
                <a:t>They are likely to know your other friends and family.</a:t>
              </a:r>
            </a:p>
          </p:txBody>
        </p:sp>
        <p:pic>
          <p:nvPicPr>
            <p:cNvPr id="18" name="Picture 17">
              <a:extLst>
                <a:ext uri="{FF2B5EF4-FFF2-40B4-BE49-F238E27FC236}">
                  <a16:creationId xmlns:a16="http://schemas.microsoft.com/office/drawing/2014/main" id="{1D49DE1B-2BCC-45F7-AE31-FFB7369A4B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224"/>
            <a:stretch/>
          </p:blipFill>
          <p:spPr>
            <a:xfrm>
              <a:off x="6879333" y="2059082"/>
              <a:ext cx="1223728" cy="1856986"/>
            </a:xfrm>
            <a:prstGeom prst="rect">
              <a:avLst/>
            </a:prstGeom>
          </p:spPr>
        </p:pic>
      </p:grpSp>
      <p:grpSp>
        <p:nvGrpSpPr>
          <p:cNvPr id="26" name="Group 25">
            <a:extLst>
              <a:ext uri="{FF2B5EF4-FFF2-40B4-BE49-F238E27FC236}">
                <a16:creationId xmlns:a16="http://schemas.microsoft.com/office/drawing/2014/main" id="{7AC2B416-9FE3-4D8D-AD84-87CEA67555FF}"/>
              </a:ext>
            </a:extLst>
          </p:cNvPr>
          <p:cNvGrpSpPr/>
          <p:nvPr/>
        </p:nvGrpSpPr>
        <p:grpSpPr>
          <a:xfrm>
            <a:off x="1014629" y="4252947"/>
            <a:ext cx="3384376" cy="1728192"/>
            <a:chOff x="1014629" y="4252947"/>
            <a:chExt cx="3384376" cy="1728192"/>
          </a:xfrm>
        </p:grpSpPr>
        <p:sp>
          <p:nvSpPr>
            <p:cNvPr id="12" name="Rectangle 11">
              <a:extLst>
                <a:ext uri="{FF2B5EF4-FFF2-40B4-BE49-F238E27FC236}">
                  <a16:creationId xmlns:a16="http://schemas.microsoft.com/office/drawing/2014/main" id="{3DECCE29-AA99-415D-B1AA-9D23F7BBE00C}"/>
                </a:ext>
              </a:extLst>
            </p:cNvPr>
            <p:cNvSpPr/>
            <p:nvPr/>
          </p:nvSpPr>
          <p:spPr>
            <a:xfrm>
              <a:off x="1014629" y="4252947"/>
              <a:ext cx="3384376" cy="1728192"/>
            </a:xfrm>
            <a:prstGeom prst="rect">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A7FD033-7DF7-42AA-AE64-EE3123D23BEF}"/>
                </a:ext>
              </a:extLst>
            </p:cNvPr>
            <p:cNvSpPr txBox="1"/>
            <p:nvPr/>
          </p:nvSpPr>
          <p:spPr>
            <a:xfrm>
              <a:off x="1225641" y="4514636"/>
              <a:ext cx="2456568" cy="1200329"/>
            </a:xfrm>
            <a:prstGeom prst="rect">
              <a:avLst/>
            </a:prstGeom>
            <a:noFill/>
          </p:spPr>
          <p:txBody>
            <a:bodyPr wrap="square" rtlCol="0">
              <a:spAutoFit/>
            </a:bodyPr>
            <a:lstStyle/>
            <a:p>
              <a:r>
                <a:rPr lang="en-GB" dirty="0"/>
                <a:t>You know how</a:t>
              </a:r>
              <a:br>
                <a:rPr lang="en-GB" dirty="0"/>
              </a:br>
              <a:r>
                <a:rPr lang="en-GB" dirty="0"/>
                <a:t>loyal they are if you've been friends for a long time.</a:t>
              </a:r>
            </a:p>
          </p:txBody>
        </p:sp>
        <p:pic>
          <p:nvPicPr>
            <p:cNvPr id="20" name="Picture 19">
              <a:extLst>
                <a:ext uri="{FF2B5EF4-FFF2-40B4-BE49-F238E27FC236}">
                  <a16:creationId xmlns:a16="http://schemas.microsoft.com/office/drawing/2014/main" id="{DBAE04B4-BC02-45E9-87F8-D53AC7FEE7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687"/>
            <a:stretch/>
          </p:blipFill>
          <p:spPr>
            <a:xfrm>
              <a:off x="3307602" y="4664719"/>
              <a:ext cx="976366" cy="1306634"/>
            </a:xfrm>
            <a:prstGeom prst="rect">
              <a:avLst/>
            </a:prstGeom>
          </p:spPr>
        </p:pic>
      </p:grpSp>
      <p:grpSp>
        <p:nvGrpSpPr>
          <p:cNvPr id="27" name="Group 26">
            <a:extLst>
              <a:ext uri="{FF2B5EF4-FFF2-40B4-BE49-F238E27FC236}">
                <a16:creationId xmlns:a16="http://schemas.microsoft.com/office/drawing/2014/main" id="{512FFA41-0588-43D4-8E5C-DBEC208B44F4}"/>
              </a:ext>
            </a:extLst>
          </p:cNvPr>
          <p:cNvGrpSpPr/>
          <p:nvPr/>
        </p:nvGrpSpPr>
        <p:grpSpPr>
          <a:xfrm>
            <a:off x="4744994" y="4252947"/>
            <a:ext cx="3424045" cy="1728192"/>
            <a:chOff x="4744994" y="4252947"/>
            <a:chExt cx="3424045" cy="1728192"/>
          </a:xfrm>
        </p:grpSpPr>
        <p:sp>
          <p:nvSpPr>
            <p:cNvPr id="13" name="Rectangle 12">
              <a:extLst>
                <a:ext uri="{FF2B5EF4-FFF2-40B4-BE49-F238E27FC236}">
                  <a16:creationId xmlns:a16="http://schemas.microsoft.com/office/drawing/2014/main" id="{01A202EA-DC99-4A62-AB5E-942C04ECED2D}"/>
                </a:ext>
              </a:extLst>
            </p:cNvPr>
            <p:cNvSpPr/>
            <p:nvPr/>
          </p:nvSpPr>
          <p:spPr>
            <a:xfrm>
              <a:off x="4744994" y="4252947"/>
              <a:ext cx="3384376" cy="1728192"/>
            </a:xfrm>
            <a:prstGeom prst="rect">
              <a:avLst/>
            </a:prstGeom>
            <a:solidFill>
              <a:schemeClr val="bg1"/>
            </a:solidFill>
            <a:ln w="28575">
              <a:solidFill>
                <a:srgbClr val="2DB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E14D6C9-F1AD-4EC9-ADC0-C8ED0152FE27}"/>
                </a:ext>
              </a:extLst>
            </p:cNvPr>
            <p:cNvSpPr txBox="1"/>
            <p:nvPr/>
          </p:nvSpPr>
          <p:spPr>
            <a:xfrm>
              <a:off x="4922851" y="4647731"/>
              <a:ext cx="2456568" cy="923330"/>
            </a:xfrm>
            <a:prstGeom prst="rect">
              <a:avLst/>
            </a:prstGeom>
            <a:noFill/>
          </p:spPr>
          <p:txBody>
            <a:bodyPr wrap="square" rtlCol="0">
              <a:spAutoFit/>
            </a:bodyPr>
            <a:lstStyle/>
            <a:p>
              <a:r>
                <a:rPr lang="en-GB" dirty="0">
                  <a:sym typeface="Wingdings" panose="05000000000000000000" pitchFamily="2" charset="2"/>
                </a:rPr>
                <a:t>You know what they are like in their good times and bad times.</a:t>
              </a:r>
            </a:p>
          </p:txBody>
        </p:sp>
        <p:pic>
          <p:nvPicPr>
            <p:cNvPr id="22" name="Picture 21">
              <a:extLst>
                <a:ext uri="{FF2B5EF4-FFF2-40B4-BE49-F238E27FC236}">
                  <a16:creationId xmlns:a16="http://schemas.microsoft.com/office/drawing/2014/main" id="{34D8B700-E081-410B-8781-84CB11ED97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96188">
              <a:off x="7727866" y="4968032"/>
              <a:ext cx="441173" cy="908410"/>
            </a:xfrm>
            <a:prstGeom prst="rect">
              <a:avLst/>
            </a:prstGeom>
          </p:spPr>
        </p:pic>
        <p:pic>
          <p:nvPicPr>
            <p:cNvPr id="23" name="Picture 22">
              <a:extLst>
                <a:ext uri="{FF2B5EF4-FFF2-40B4-BE49-F238E27FC236}">
                  <a16:creationId xmlns:a16="http://schemas.microsoft.com/office/drawing/2014/main" id="{152060CA-55E5-4ED9-8C70-9881E9D75E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055136">
              <a:off x="7302353" y="4349895"/>
              <a:ext cx="441173" cy="908410"/>
            </a:xfrm>
            <a:prstGeom prst="rect">
              <a:avLst/>
            </a:prstGeom>
          </p:spPr>
        </p:pic>
      </p:grpSp>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out)">
                                      <p:cBhvr>
                                        <p:cTn id="12" dur="75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out)">
                                      <p:cBhvr>
                                        <p:cTn id="17" dur="75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out)">
                                      <p:cBhvr>
                                        <p:cTn id="22" dur="75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out)">
                                      <p:cBhvr>
                                        <p:cTn id="2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Old Friends</a:t>
            </a:r>
          </a:p>
        </p:txBody>
      </p:sp>
      <p:pic>
        <p:nvPicPr>
          <p:cNvPr id="3" name="Pairs">
            <a:extLst>
              <a:ext uri="{FF2B5EF4-FFF2-40B4-BE49-F238E27FC236}">
                <a16:creationId xmlns:a16="http://schemas.microsoft.com/office/drawing/2014/main" id="{D0932C62-D616-4386-9274-75ABC83155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12" name="Rectangle 11">
            <a:extLst>
              <a:ext uri="{FF2B5EF4-FFF2-40B4-BE49-F238E27FC236}">
                <a16:creationId xmlns:a16="http://schemas.microsoft.com/office/drawing/2014/main" id="{819954F1-9CAC-458E-A64D-C6201F362E8F}"/>
              </a:ext>
            </a:extLst>
          </p:cNvPr>
          <p:cNvSpPr/>
          <p:nvPr/>
        </p:nvSpPr>
        <p:spPr>
          <a:xfrm>
            <a:off x="475047" y="1916832"/>
            <a:ext cx="8193906" cy="24482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ECA2A8E-05EB-4618-B2DD-11D6AB70BBFC}"/>
              </a:ext>
            </a:extLst>
          </p:cNvPr>
          <p:cNvSpPr txBox="1"/>
          <p:nvPr/>
        </p:nvSpPr>
        <p:spPr>
          <a:xfrm>
            <a:off x="795696" y="1412776"/>
            <a:ext cx="6440599" cy="369332"/>
          </a:xfrm>
          <a:prstGeom prst="rect">
            <a:avLst/>
          </a:prstGeom>
          <a:noFill/>
        </p:spPr>
        <p:txBody>
          <a:bodyPr wrap="square" rtlCol="0">
            <a:spAutoFit/>
          </a:bodyPr>
          <a:lstStyle/>
          <a:p>
            <a:r>
              <a:rPr lang="en-GB" dirty="0"/>
              <a:t>How can we maintain our friendships with our older friends?</a:t>
            </a:r>
          </a:p>
        </p:txBody>
      </p:sp>
      <p:sp>
        <p:nvSpPr>
          <p:cNvPr id="5" name="TextBox 4">
            <a:extLst>
              <a:ext uri="{FF2B5EF4-FFF2-40B4-BE49-F238E27FC236}">
                <a16:creationId xmlns:a16="http://schemas.microsoft.com/office/drawing/2014/main" id="{A7E9899E-4713-4220-B469-8658BF6A0477}"/>
              </a:ext>
            </a:extLst>
          </p:cNvPr>
          <p:cNvSpPr txBox="1"/>
          <p:nvPr/>
        </p:nvSpPr>
        <p:spPr>
          <a:xfrm>
            <a:off x="1115619" y="2060848"/>
            <a:ext cx="5864538" cy="369332"/>
          </a:xfrm>
          <a:prstGeom prst="rect">
            <a:avLst/>
          </a:prstGeom>
          <a:noFill/>
        </p:spPr>
        <p:txBody>
          <a:bodyPr wrap="square" rtlCol="0">
            <a:spAutoFit/>
          </a:bodyPr>
          <a:lstStyle/>
          <a:p>
            <a:pPr marL="285750" indent="-285750">
              <a:buFont typeface="Arial" panose="020B0604020202020204" pitchFamily="34" charset="0"/>
              <a:buChar char="•"/>
            </a:pPr>
            <a:r>
              <a:rPr lang="en-GB" dirty="0"/>
              <a:t>regular contact</a:t>
            </a:r>
          </a:p>
        </p:txBody>
      </p:sp>
      <p:sp>
        <p:nvSpPr>
          <p:cNvPr id="6" name="TextBox 5">
            <a:extLst>
              <a:ext uri="{FF2B5EF4-FFF2-40B4-BE49-F238E27FC236}">
                <a16:creationId xmlns:a16="http://schemas.microsoft.com/office/drawing/2014/main" id="{2813E850-0EDF-4F56-987E-8A2092A01B6F}"/>
              </a:ext>
            </a:extLst>
          </p:cNvPr>
          <p:cNvSpPr txBox="1"/>
          <p:nvPr/>
        </p:nvSpPr>
        <p:spPr>
          <a:xfrm>
            <a:off x="1115618" y="2492896"/>
            <a:ext cx="5864538" cy="369332"/>
          </a:xfrm>
          <a:prstGeom prst="rect">
            <a:avLst/>
          </a:prstGeom>
          <a:noFill/>
        </p:spPr>
        <p:txBody>
          <a:bodyPr wrap="square" rtlCol="0">
            <a:spAutoFit/>
          </a:bodyPr>
          <a:lstStyle/>
          <a:p>
            <a:pPr marL="285750" indent="-285750">
              <a:buFont typeface="Arial" panose="020B0604020202020204" pitchFamily="34" charset="0"/>
              <a:buChar char="•"/>
            </a:pPr>
            <a:r>
              <a:rPr lang="en-GB" dirty="0"/>
              <a:t>being caring towards them</a:t>
            </a:r>
          </a:p>
        </p:txBody>
      </p:sp>
      <p:sp>
        <p:nvSpPr>
          <p:cNvPr id="7" name="TextBox 6">
            <a:extLst>
              <a:ext uri="{FF2B5EF4-FFF2-40B4-BE49-F238E27FC236}">
                <a16:creationId xmlns:a16="http://schemas.microsoft.com/office/drawing/2014/main" id="{46E53629-B9CF-4DD5-9A73-BA5518B2E0AC}"/>
              </a:ext>
            </a:extLst>
          </p:cNvPr>
          <p:cNvSpPr txBox="1"/>
          <p:nvPr/>
        </p:nvSpPr>
        <p:spPr>
          <a:xfrm>
            <a:off x="1115617" y="2924944"/>
            <a:ext cx="5864538" cy="369332"/>
          </a:xfrm>
          <a:prstGeom prst="rect">
            <a:avLst/>
          </a:prstGeom>
          <a:noFill/>
        </p:spPr>
        <p:txBody>
          <a:bodyPr wrap="square" rtlCol="0">
            <a:spAutoFit/>
          </a:bodyPr>
          <a:lstStyle/>
          <a:p>
            <a:pPr marL="285750" indent="-285750">
              <a:buFont typeface="Arial" panose="020B0604020202020204" pitchFamily="34" charset="0"/>
              <a:buChar char="•"/>
            </a:pPr>
            <a:r>
              <a:rPr lang="en-GB" dirty="0"/>
              <a:t>showing an interest in them</a:t>
            </a:r>
          </a:p>
        </p:txBody>
      </p:sp>
      <p:sp>
        <p:nvSpPr>
          <p:cNvPr id="8" name="TextBox 7">
            <a:extLst>
              <a:ext uri="{FF2B5EF4-FFF2-40B4-BE49-F238E27FC236}">
                <a16:creationId xmlns:a16="http://schemas.microsoft.com/office/drawing/2014/main" id="{7EB5B414-F793-4A5E-8294-4723C1F82A56}"/>
              </a:ext>
            </a:extLst>
          </p:cNvPr>
          <p:cNvSpPr txBox="1"/>
          <p:nvPr/>
        </p:nvSpPr>
        <p:spPr>
          <a:xfrm>
            <a:off x="1115617" y="3356992"/>
            <a:ext cx="5864538" cy="369332"/>
          </a:xfrm>
          <a:prstGeom prst="rect">
            <a:avLst/>
          </a:prstGeom>
          <a:noFill/>
        </p:spPr>
        <p:txBody>
          <a:bodyPr wrap="square" rtlCol="0">
            <a:spAutoFit/>
          </a:bodyPr>
          <a:lstStyle/>
          <a:p>
            <a:pPr marL="285750" indent="-285750">
              <a:buFont typeface="Arial" panose="020B0604020202020204" pitchFamily="34" charset="0"/>
              <a:buChar char="•"/>
            </a:pPr>
            <a:r>
              <a:rPr lang="en-GB" dirty="0"/>
              <a:t>remembering key times, for example, their birthday</a:t>
            </a:r>
          </a:p>
        </p:txBody>
      </p:sp>
      <p:sp>
        <p:nvSpPr>
          <p:cNvPr id="9" name="TextBox 8">
            <a:extLst>
              <a:ext uri="{FF2B5EF4-FFF2-40B4-BE49-F238E27FC236}">
                <a16:creationId xmlns:a16="http://schemas.microsoft.com/office/drawing/2014/main" id="{105E416E-6D02-480B-9EAC-EE5BE707AE0D}"/>
              </a:ext>
            </a:extLst>
          </p:cNvPr>
          <p:cNvSpPr txBox="1"/>
          <p:nvPr/>
        </p:nvSpPr>
        <p:spPr>
          <a:xfrm>
            <a:off x="1115616" y="3789040"/>
            <a:ext cx="5864538" cy="369332"/>
          </a:xfrm>
          <a:prstGeom prst="rect">
            <a:avLst/>
          </a:prstGeom>
          <a:noFill/>
        </p:spPr>
        <p:txBody>
          <a:bodyPr wrap="square" rtlCol="0">
            <a:spAutoFit/>
          </a:bodyPr>
          <a:lstStyle/>
          <a:p>
            <a:pPr marL="285750" indent="-285750">
              <a:buFont typeface="Arial" panose="020B0604020202020204" pitchFamily="34" charset="0"/>
              <a:buChar char="•"/>
            </a:pPr>
            <a:r>
              <a:rPr lang="en-GB" dirty="0"/>
              <a:t>making time for them</a:t>
            </a:r>
          </a:p>
        </p:txBody>
      </p:sp>
      <p:sp>
        <p:nvSpPr>
          <p:cNvPr id="10" name="TextBox 9">
            <a:extLst>
              <a:ext uri="{FF2B5EF4-FFF2-40B4-BE49-F238E27FC236}">
                <a16:creationId xmlns:a16="http://schemas.microsoft.com/office/drawing/2014/main" id="{AF38566C-005E-4E57-A898-8F4621801199}"/>
              </a:ext>
            </a:extLst>
          </p:cNvPr>
          <p:cNvSpPr txBox="1"/>
          <p:nvPr/>
        </p:nvSpPr>
        <p:spPr>
          <a:xfrm>
            <a:off x="795696" y="4544253"/>
            <a:ext cx="7376704" cy="646331"/>
          </a:xfrm>
          <a:prstGeom prst="rect">
            <a:avLst/>
          </a:prstGeom>
          <a:noFill/>
        </p:spPr>
        <p:txBody>
          <a:bodyPr wrap="square" rtlCol="0">
            <a:spAutoFit/>
          </a:bodyPr>
          <a:lstStyle/>
          <a:p>
            <a:pPr algn="just"/>
            <a:r>
              <a:rPr lang="en-GB" dirty="0"/>
              <a:t>In pairs, discuss which of the ideas above are the most important to maintaining friends.</a:t>
            </a:r>
          </a:p>
        </p:txBody>
      </p:sp>
      <p:sp>
        <p:nvSpPr>
          <p:cNvPr id="11" name="TextBox 10">
            <a:extLst>
              <a:ext uri="{FF2B5EF4-FFF2-40B4-BE49-F238E27FC236}">
                <a16:creationId xmlns:a16="http://schemas.microsoft.com/office/drawing/2014/main" id="{DD29C044-0563-40C9-A4D4-B890A91F595A}"/>
              </a:ext>
            </a:extLst>
          </p:cNvPr>
          <p:cNvSpPr txBox="1"/>
          <p:nvPr/>
        </p:nvSpPr>
        <p:spPr>
          <a:xfrm>
            <a:off x="1346935" y="5400798"/>
            <a:ext cx="6440599" cy="646331"/>
          </a:xfrm>
          <a:prstGeom prst="rect">
            <a:avLst/>
          </a:prstGeom>
          <a:noFill/>
        </p:spPr>
        <p:txBody>
          <a:bodyPr wrap="square" rtlCol="0">
            <a:spAutoFit/>
          </a:bodyPr>
          <a:lstStyle/>
          <a:p>
            <a:pPr algn="ctr"/>
            <a:r>
              <a:rPr lang="en-GB" dirty="0">
                <a:solidFill>
                  <a:srgbClr val="8D358B"/>
                </a:solidFill>
                <a:latin typeface="Twinkl SemiBold" pitchFamily="2" charset="0"/>
              </a:rPr>
              <a:t>Friendship is hard work at times and we need to make a conscious effort sometimes to keep the friendship going.</a:t>
            </a:r>
          </a:p>
        </p:txBody>
      </p:sp>
      <p:pic>
        <p:nvPicPr>
          <p:cNvPr id="14" name="Picture 13">
            <a:extLst>
              <a:ext uri="{FF2B5EF4-FFF2-40B4-BE49-F238E27FC236}">
                <a16:creationId xmlns:a16="http://schemas.microsoft.com/office/drawing/2014/main" id="{9CEB8388-5896-4085-B79D-5E3E2E6F0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766" y="1867808"/>
            <a:ext cx="1538630" cy="2423547"/>
          </a:xfrm>
          <a:prstGeom prst="rect">
            <a:avLst/>
          </a:prstGeom>
        </p:spPr>
      </p:pic>
    </p:spTree>
    <p:extLst>
      <p:ext uri="{BB962C8B-B14F-4D97-AF65-F5344CB8AC3E}">
        <p14:creationId xmlns:p14="http://schemas.microsoft.com/office/powerpoint/2010/main" val="201703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Kindness</a:t>
            </a:r>
          </a:p>
        </p:txBody>
      </p:sp>
      <p:pic>
        <p:nvPicPr>
          <p:cNvPr id="3" name="Pairs">
            <a:extLst>
              <a:ext uri="{FF2B5EF4-FFF2-40B4-BE49-F238E27FC236}">
                <a16:creationId xmlns:a16="http://schemas.microsoft.com/office/drawing/2014/main" id="{87477F43-6E93-41F7-A5BF-AB77A557B0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4" name="TextBox 3">
            <a:extLst>
              <a:ext uri="{FF2B5EF4-FFF2-40B4-BE49-F238E27FC236}">
                <a16:creationId xmlns:a16="http://schemas.microsoft.com/office/drawing/2014/main" id="{6DE09443-72F1-481D-81FC-8593140AF151}"/>
              </a:ext>
            </a:extLst>
          </p:cNvPr>
          <p:cNvSpPr txBox="1"/>
          <p:nvPr/>
        </p:nvSpPr>
        <p:spPr>
          <a:xfrm>
            <a:off x="842879" y="1474372"/>
            <a:ext cx="7448712" cy="369332"/>
          </a:xfrm>
          <a:prstGeom prst="rect">
            <a:avLst/>
          </a:prstGeom>
          <a:noFill/>
        </p:spPr>
        <p:txBody>
          <a:bodyPr wrap="square" rtlCol="0">
            <a:spAutoFit/>
          </a:bodyPr>
          <a:lstStyle/>
          <a:p>
            <a:pPr algn="just"/>
            <a:r>
              <a:rPr lang="en-GB" dirty="0"/>
              <a:t>Discuss with your partner why we need to be kind to our friends.</a:t>
            </a:r>
          </a:p>
        </p:txBody>
      </p:sp>
      <p:sp>
        <p:nvSpPr>
          <p:cNvPr id="6" name="TextBox 5">
            <a:extLst>
              <a:ext uri="{FF2B5EF4-FFF2-40B4-BE49-F238E27FC236}">
                <a16:creationId xmlns:a16="http://schemas.microsoft.com/office/drawing/2014/main" id="{B51F540B-C287-43B1-97FE-C182A3285478}"/>
              </a:ext>
            </a:extLst>
          </p:cNvPr>
          <p:cNvSpPr txBox="1"/>
          <p:nvPr/>
        </p:nvSpPr>
        <p:spPr>
          <a:xfrm>
            <a:off x="844020" y="4011781"/>
            <a:ext cx="3863607" cy="2031325"/>
          </a:xfrm>
          <a:prstGeom prst="rect">
            <a:avLst/>
          </a:prstGeom>
          <a:noFill/>
        </p:spPr>
        <p:txBody>
          <a:bodyPr wrap="square" rtlCol="0">
            <a:spAutoFit/>
          </a:bodyPr>
          <a:lstStyle/>
          <a:p>
            <a:pPr algn="just"/>
            <a:r>
              <a:rPr lang="en-GB" dirty="0">
                <a:sym typeface="Wingdings" panose="05000000000000000000" pitchFamily="2" charset="2"/>
              </a:rPr>
              <a:t>Sometimes our friends go through difficult times. At these times our friends really need us to stick by them and help them through. This can include asking an adult for help if your friend is behaving differently from how they usually behave.</a:t>
            </a:r>
            <a:endParaRPr lang="en-GB" dirty="0"/>
          </a:p>
        </p:txBody>
      </p:sp>
      <p:grpSp>
        <p:nvGrpSpPr>
          <p:cNvPr id="20" name="Group 19">
            <a:extLst>
              <a:ext uri="{FF2B5EF4-FFF2-40B4-BE49-F238E27FC236}">
                <a16:creationId xmlns:a16="http://schemas.microsoft.com/office/drawing/2014/main" id="{0F9587A4-4298-4AE1-9B0E-BBDDEF790180}"/>
              </a:ext>
            </a:extLst>
          </p:cNvPr>
          <p:cNvGrpSpPr/>
          <p:nvPr/>
        </p:nvGrpSpPr>
        <p:grpSpPr>
          <a:xfrm>
            <a:off x="5002733" y="4077072"/>
            <a:ext cx="2983542" cy="1998973"/>
            <a:chOff x="5002733" y="4077072"/>
            <a:chExt cx="2983542" cy="1998973"/>
          </a:xfrm>
        </p:grpSpPr>
        <p:grpSp>
          <p:nvGrpSpPr>
            <p:cNvPr id="11" name="Group 10">
              <a:extLst>
                <a:ext uri="{FF2B5EF4-FFF2-40B4-BE49-F238E27FC236}">
                  <a16:creationId xmlns:a16="http://schemas.microsoft.com/office/drawing/2014/main" id="{9BF059AC-4E84-4088-A057-C76E1AB91D93}"/>
                </a:ext>
              </a:extLst>
            </p:cNvPr>
            <p:cNvGrpSpPr/>
            <p:nvPr/>
          </p:nvGrpSpPr>
          <p:grpSpPr>
            <a:xfrm>
              <a:off x="5002733" y="4077072"/>
              <a:ext cx="2983542" cy="1998973"/>
              <a:chOff x="1783849" y="1119568"/>
              <a:chExt cx="2479642" cy="1661360"/>
            </a:xfrm>
          </p:grpSpPr>
          <p:sp>
            <p:nvSpPr>
              <p:cNvPr id="12" name="Thought Bubble: Cloud 11">
                <a:extLst>
                  <a:ext uri="{FF2B5EF4-FFF2-40B4-BE49-F238E27FC236}">
                    <a16:creationId xmlns:a16="http://schemas.microsoft.com/office/drawing/2014/main" id="{F0DA79BD-B8D6-435E-B43E-AB9C0067D191}"/>
                  </a:ext>
                </a:extLst>
              </p:cNvPr>
              <p:cNvSpPr/>
              <p:nvPr/>
            </p:nvSpPr>
            <p:spPr>
              <a:xfrm>
                <a:off x="1783849" y="1119568"/>
                <a:ext cx="2479642" cy="1661360"/>
              </a:xfrm>
              <a:prstGeom prst="cloudCallout">
                <a:avLst>
                  <a:gd name="adj1" fmla="val 59891"/>
                  <a:gd name="adj2" fmla="val 46312"/>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01B3CC15-F363-4ACD-86CC-9DE2C7326B36}"/>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EB207A84-0F54-49F9-BD20-78E42A2EB2E9}"/>
                </a:ext>
              </a:extLst>
            </p:cNvPr>
            <p:cNvSpPr txBox="1"/>
            <p:nvPr/>
          </p:nvSpPr>
          <p:spPr>
            <a:xfrm>
              <a:off x="5215135" y="4337894"/>
              <a:ext cx="2497778" cy="1477328"/>
            </a:xfrm>
            <a:prstGeom prst="rect">
              <a:avLst/>
            </a:prstGeom>
            <a:noFill/>
          </p:spPr>
          <p:txBody>
            <a:bodyPr wrap="square" rtlCol="0">
              <a:spAutoFit/>
            </a:bodyPr>
            <a:lstStyle/>
            <a:p>
              <a:pPr algn="ctr"/>
              <a:r>
                <a:rPr lang="en-GB" dirty="0"/>
                <a:t>Why should we continue to be a</a:t>
              </a:r>
              <a:br>
                <a:rPr lang="en-GB" dirty="0"/>
              </a:br>
              <a:r>
                <a:rPr lang="en-GB" dirty="0"/>
                <a:t>friend when our friend is going through a difficult time?</a:t>
              </a:r>
            </a:p>
          </p:txBody>
        </p:sp>
      </p:grpSp>
      <p:grpSp>
        <p:nvGrpSpPr>
          <p:cNvPr id="19" name="Group 18">
            <a:extLst>
              <a:ext uri="{FF2B5EF4-FFF2-40B4-BE49-F238E27FC236}">
                <a16:creationId xmlns:a16="http://schemas.microsoft.com/office/drawing/2014/main" id="{CB39425A-53D7-4AD9-B9BC-CEAB8383776F}"/>
              </a:ext>
            </a:extLst>
          </p:cNvPr>
          <p:cNvGrpSpPr/>
          <p:nvPr/>
        </p:nvGrpSpPr>
        <p:grpSpPr>
          <a:xfrm>
            <a:off x="475047" y="1988840"/>
            <a:ext cx="8193906" cy="1806977"/>
            <a:chOff x="475047" y="1988840"/>
            <a:chExt cx="8193906" cy="1806977"/>
          </a:xfrm>
        </p:grpSpPr>
        <p:sp>
          <p:nvSpPr>
            <p:cNvPr id="16" name="Rectangle 15">
              <a:extLst>
                <a:ext uri="{FF2B5EF4-FFF2-40B4-BE49-F238E27FC236}">
                  <a16:creationId xmlns:a16="http://schemas.microsoft.com/office/drawing/2014/main" id="{03596585-4BF0-46FD-8738-FCE24FB1BAD3}"/>
                </a:ext>
              </a:extLst>
            </p:cNvPr>
            <p:cNvSpPr/>
            <p:nvPr/>
          </p:nvSpPr>
          <p:spPr>
            <a:xfrm>
              <a:off x="475047" y="1988840"/>
              <a:ext cx="8193906" cy="180697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B9FF7F58-0DDB-4AAA-B84B-E4F4616B755D}"/>
                </a:ext>
              </a:extLst>
            </p:cNvPr>
            <p:cNvGrpSpPr/>
            <p:nvPr/>
          </p:nvGrpSpPr>
          <p:grpSpPr>
            <a:xfrm>
              <a:off x="1995563" y="2257822"/>
              <a:ext cx="1894048" cy="1269012"/>
              <a:chOff x="1995563" y="2257822"/>
              <a:chExt cx="1894048" cy="1269012"/>
            </a:xfrm>
          </p:grpSpPr>
          <p:grpSp>
            <p:nvGrpSpPr>
              <p:cNvPr id="8" name="Group 7">
                <a:extLst>
                  <a:ext uri="{FF2B5EF4-FFF2-40B4-BE49-F238E27FC236}">
                    <a16:creationId xmlns:a16="http://schemas.microsoft.com/office/drawing/2014/main" id="{74235386-985B-45ED-A189-71EBAF1FE893}"/>
                  </a:ext>
                </a:extLst>
              </p:cNvPr>
              <p:cNvGrpSpPr/>
              <p:nvPr/>
            </p:nvGrpSpPr>
            <p:grpSpPr>
              <a:xfrm>
                <a:off x="1995563" y="2257822"/>
                <a:ext cx="1894048" cy="1269012"/>
                <a:chOff x="1783849" y="1119568"/>
                <a:chExt cx="2479642" cy="1661360"/>
              </a:xfrm>
            </p:grpSpPr>
            <p:sp>
              <p:nvSpPr>
                <p:cNvPr id="9" name="Thought Bubble: Cloud 8">
                  <a:extLst>
                    <a:ext uri="{FF2B5EF4-FFF2-40B4-BE49-F238E27FC236}">
                      <a16:creationId xmlns:a16="http://schemas.microsoft.com/office/drawing/2014/main" id="{F319339F-033B-4D2F-96EB-A1E71847294B}"/>
                    </a:ext>
                  </a:extLst>
                </p:cNvPr>
                <p:cNvSpPr/>
                <p:nvPr/>
              </p:nvSpPr>
              <p:spPr>
                <a:xfrm>
                  <a:off x="1783849" y="1119568"/>
                  <a:ext cx="2479642" cy="1661360"/>
                </a:xfrm>
                <a:prstGeom prst="cloudCallout">
                  <a:avLst>
                    <a:gd name="adj1" fmla="val -72918"/>
                    <a:gd name="adj2" fmla="val -27068"/>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7F9642D-A8FB-4343-BAE5-7B728605F91E}"/>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5559C39-1B7A-412A-8C31-AA332B3765A5}"/>
                  </a:ext>
                </a:extLst>
              </p:cNvPr>
              <p:cNvSpPr txBox="1"/>
              <p:nvPr/>
            </p:nvSpPr>
            <p:spPr>
              <a:xfrm>
                <a:off x="2162910" y="2542912"/>
                <a:ext cx="1568881" cy="646331"/>
              </a:xfrm>
              <a:prstGeom prst="rect">
                <a:avLst/>
              </a:prstGeom>
              <a:noFill/>
            </p:spPr>
            <p:txBody>
              <a:bodyPr wrap="square" rtlCol="0">
                <a:spAutoFit/>
              </a:bodyPr>
              <a:lstStyle/>
              <a:p>
                <a:pPr algn="ctr"/>
                <a:r>
                  <a:rPr lang="en-GB" dirty="0"/>
                  <a:t>Why do we have friends?</a:t>
                </a:r>
              </a:p>
            </p:txBody>
          </p:sp>
        </p:grpSp>
        <p:pic>
          <p:nvPicPr>
            <p:cNvPr id="15" name="Picture 14">
              <a:extLst>
                <a:ext uri="{FF2B5EF4-FFF2-40B4-BE49-F238E27FC236}">
                  <a16:creationId xmlns:a16="http://schemas.microsoft.com/office/drawing/2014/main" id="{A7E0F52C-1CF8-41FD-BE6D-10BDEA777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140454"/>
              <a:ext cx="2485610" cy="1655363"/>
            </a:xfrm>
            <a:prstGeom prst="rect">
              <a:avLst/>
            </a:prstGeom>
          </p:spPr>
        </p:pic>
      </p:grpSp>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11CAF20-E19E-4896-BAC3-22EDBA8A906A}"/>
              </a:ext>
            </a:extLst>
          </p:cNvPr>
          <p:cNvGrpSpPr/>
          <p:nvPr/>
        </p:nvGrpSpPr>
        <p:grpSpPr>
          <a:xfrm>
            <a:off x="1547664" y="3356992"/>
            <a:ext cx="5820545" cy="1800200"/>
            <a:chOff x="1547664" y="3356992"/>
            <a:chExt cx="5820545" cy="1800200"/>
          </a:xfrm>
        </p:grpSpPr>
        <p:sp>
          <p:nvSpPr>
            <p:cNvPr id="2" name="Rectangle 1">
              <a:extLst>
                <a:ext uri="{FF2B5EF4-FFF2-40B4-BE49-F238E27FC236}">
                  <a16:creationId xmlns:a16="http://schemas.microsoft.com/office/drawing/2014/main" id="{446B8A53-DE50-46EE-A7F1-44378D5B56FB}"/>
                </a:ext>
              </a:extLst>
            </p:cNvPr>
            <p:cNvSpPr/>
            <p:nvPr/>
          </p:nvSpPr>
          <p:spPr>
            <a:xfrm>
              <a:off x="1547664" y="3356992"/>
              <a:ext cx="5820545" cy="1800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CEE76EB-B5E1-460B-85DA-60D782A0ECD8}"/>
                </a:ext>
              </a:extLst>
            </p:cNvPr>
            <p:cNvSpPr txBox="1"/>
            <p:nvPr/>
          </p:nvSpPr>
          <p:spPr>
            <a:xfrm>
              <a:off x="2807240" y="3496891"/>
              <a:ext cx="3349298" cy="1477328"/>
            </a:xfrm>
            <a:prstGeom prst="rect">
              <a:avLst/>
            </a:prstGeom>
            <a:noFill/>
          </p:spPr>
          <p:txBody>
            <a:bodyPr wrap="square" rtlCol="0">
              <a:spAutoFit/>
            </a:bodyPr>
            <a:lstStyle/>
            <a:p>
              <a:pPr algn="ctr"/>
              <a:r>
                <a:rPr lang="en-GB" dirty="0">
                  <a:sym typeface="Wingdings" panose="05000000000000000000" pitchFamily="2" charset="2"/>
                </a:rPr>
                <a:t>Do you think your answers have changed at all from the beginning of the lesson? What have you learnt in today’s lesson about friendship?</a:t>
              </a:r>
              <a:endParaRPr lang="en-GB" dirty="0"/>
            </a:p>
          </p:txBody>
        </p:sp>
      </p:grpSp>
      <p:pic>
        <p:nvPicPr>
          <p:cNvPr id="32" name="Picture 31">
            <a:extLst>
              <a:ext uri="{FF2B5EF4-FFF2-40B4-BE49-F238E27FC236}">
                <a16:creationId xmlns:a16="http://schemas.microsoft.com/office/drawing/2014/main" id="{E6169DDC-6150-4EDB-8482-57973B08A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15" y="3182861"/>
            <a:ext cx="2359997" cy="3212976"/>
          </a:xfrm>
          <a:prstGeom prst="rect">
            <a:avLst/>
          </a:prstGeom>
        </p:spPr>
      </p:pic>
      <p:pic>
        <p:nvPicPr>
          <p:cNvPr id="34" name="Picture 33">
            <a:extLst>
              <a:ext uri="{FF2B5EF4-FFF2-40B4-BE49-F238E27FC236}">
                <a16:creationId xmlns:a16="http://schemas.microsoft.com/office/drawing/2014/main" id="{AD853AFF-0831-4D43-B7B1-D8D0C482A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866" y="3182861"/>
            <a:ext cx="2540219" cy="32129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grpSp>
        <p:nvGrpSpPr>
          <p:cNvPr id="27" name="Group 26">
            <a:extLst>
              <a:ext uri="{FF2B5EF4-FFF2-40B4-BE49-F238E27FC236}">
                <a16:creationId xmlns:a16="http://schemas.microsoft.com/office/drawing/2014/main" id="{0F8CD957-D4F9-4B36-AD66-132313A1E21B}"/>
              </a:ext>
            </a:extLst>
          </p:cNvPr>
          <p:cNvGrpSpPr/>
          <p:nvPr/>
        </p:nvGrpSpPr>
        <p:grpSpPr>
          <a:xfrm>
            <a:off x="1682460" y="983127"/>
            <a:ext cx="2479642" cy="1661360"/>
            <a:chOff x="1783849" y="1119568"/>
            <a:chExt cx="2479642" cy="1661360"/>
          </a:xfrm>
        </p:grpSpPr>
        <p:grpSp>
          <p:nvGrpSpPr>
            <p:cNvPr id="23" name="Group 22">
              <a:extLst>
                <a:ext uri="{FF2B5EF4-FFF2-40B4-BE49-F238E27FC236}">
                  <a16:creationId xmlns:a16="http://schemas.microsoft.com/office/drawing/2014/main" id="{03DC5C92-4598-4B64-897D-553B93212FDC}"/>
                </a:ext>
              </a:extLst>
            </p:cNvPr>
            <p:cNvGrpSpPr/>
            <p:nvPr/>
          </p:nvGrpSpPr>
          <p:grpSpPr>
            <a:xfrm>
              <a:off x="1783849" y="1119568"/>
              <a:ext cx="2479642" cy="1661360"/>
              <a:chOff x="1783849" y="1119568"/>
              <a:chExt cx="2479642" cy="1661360"/>
            </a:xfrm>
          </p:grpSpPr>
          <p:sp>
            <p:nvSpPr>
              <p:cNvPr id="6" name="Thought Bubble: Cloud 5">
                <a:extLst>
                  <a:ext uri="{FF2B5EF4-FFF2-40B4-BE49-F238E27FC236}">
                    <a16:creationId xmlns:a16="http://schemas.microsoft.com/office/drawing/2014/main" id="{669CCF28-20B5-47AB-9DE3-A86E6F521269}"/>
                  </a:ext>
                </a:extLst>
              </p:cNvPr>
              <p:cNvSpPr/>
              <p:nvPr/>
            </p:nvSpPr>
            <p:spPr>
              <a:xfrm>
                <a:off x="1783849" y="1119568"/>
                <a:ext cx="2479642" cy="1661360"/>
              </a:xfrm>
              <a:prstGeom prst="cloudCallout">
                <a:avLst>
                  <a:gd name="adj1" fmla="val -25269"/>
                  <a:gd name="adj2" fmla="val 7894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E58B07DB-7EBA-4D1C-A7F0-AED3D8C3BADC}"/>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08E6C1A1-3BC6-4669-82C6-FCF6615362D3}"/>
                </a:ext>
              </a:extLst>
            </p:cNvPr>
            <p:cNvSpPr txBox="1"/>
            <p:nvPr/>
          </p:nvSpPr>
          <p:spPr>
            <a:xfrm>
              <a:off x="1979554" y="1611021"/>
              <a:ext cx="2088232" cy="646331"/>
            </a:xfrm>
            <a:prstGeom prst="rect">
              <a:avLst/>
            </a:prstGeom>
            <a:noFill/>
          </p:spPr>
          <p:txBody>
            <a:bodyPr wrap="square" rtlCol="0">
              <a:spAutoFit/>
            </a:bodyPr>
            <a:lstStyle/>
            <a:p>
              <a:pPr algn="ctr"/>
              <a:r>
                <a:rPr lang="en-GB" dirty="0">
                  <a:latin typeface="Twinkl SemiBold" pitchFamily="2" charset="0"/>
                </a:rPr>
                <a:t>How should we treat our friends?</a:t>
              </a:r>
            </a:p>
          </p:txBody>
        </p:sp>
      </p:grpSp>
      <p:grpSp>
        <p:nvGrpSpPr>
          <p:cNvPr id="28" name="Group 27">
            <a:extLst>
              <a:ext uri="{FF2B5EF4-FFF2-40B4-BE49-F238E27FC236}">
                <a16:creationId xmlns:a16="http://schemas.microsoft.com/office/drawing/2014/main" id="{70146AFE-545B-4E18-B93F-0FCB0C0E9C11}"/>
              </a:ext>
            </a:extLst>
          </p:cNvPr>
          <p:cNvGrpSpPr/>
          <p:nvPr/>
        </p:nvGrpSpPr>
        <p:grpSpPr>
          <a:xfrm>
            <a:off x="5004048" y="980728"/>
            <a:ext cx="2479642" cy="1661360"/>
            <a:chOff x="4596330" y="1089367"/>
            <a:chExt cx="2479642" cy="1661360"/>
          </a:xfrm>
        </p:grpSpPr>
        <p:grpSp>
          <p:nvGrpSpPr>
            <p:cNvPr id="24" name="Group 23">
              <a:extLst>
                <a:ext uri="{FF2B5EF4-FFF2-40B4-BE49-F238E27FC236}">
                  <a16:creationId xmlns:a16="http://schemas.microsoft.com/office/drawing/2014/main" id="{8D7A82FE-37A6-4726-AEFF-4CF8EA954016}"/>
                </a:ext>
              </a:extLst>
            </p:cNvPr>
            <p:cNvGrpSpPr/>
            <p:nvPr/>
          </p:nvGrpSpPr>
          <p:grpSpPr>
            <a:xfrm>
              <a:off x="4596330" y="1089367"/>
              <a:ext cx="2479642" cy="1661360"/>
              <a:chOff x="1783849" y="1119568"/>
              <a:chExt cx="2479642" cy="1661360"/>
            </a:xfrm>
          </p:grpSpPr>
          <p:sp>
            <p:nvSpPr>
              <p:cNvPr id="25" name="Thought Bubble: Cloud 24">
                <a:extLst>
                  <a:ext uri="{FF2B5EF4-FFF2-40B4-BE49-F238E27FC236}">
                    <a16:creationId xmlns:a16="http://schemas.microsoft.com/office/drawing/2014/main" id="{21D691A1-E840-4364-8819-2DD414302656}"/>
                  </a:ext>
                </a:extLst>
              </p:cNvPr>
              <p:cNvSpPr/>
              <p:nvPr/>
            </p:nvSpPr>
            <p:spPr>
              <a:xfrm>
                <a:off x="1783849" y="1119568"/>
                <a:ext cx="2479642" cy="1661360"/>
              </a:xfrm>
              <a:prstGeom prst="cloudCallout">
                <a:avLst>
                  <a:gd name="adj1" fmla="val 15832"/>
                  <a:gd name="adj2" fmla="val 8410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28766AAE-4413-446E-9C1E-EBD8F813A7B2}"/>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553DC8C-ED50-4257-842F-37E936FAB42C}"/>
                </a:ext>
              </a:extLst>
            </p:cNvPr>
            <p:cNvSpPr txBox="1"/>
            <p:nvPr/>
          </p:nvSpPr>
          <p:spPr>
            <a:xfrm>
              <a:off x="4736573" y="1350083"/>
              <a:ext cx="2199156" cy="1200329"/>
            </a:xfrm>
            <a:prstGeom prst="rect">
              <a:avLst/>
            </a:prstGeom>
            <a:noFill/>
          </p:spPr>
          <p:txBody>
            <a:bodyPr wrap="square" rtlCol="0">
              <a:spAutoFit/>
            </a:bodyPr>
            <a:lstStyle/>
            <a:p>
              <a:pPr algn="ctr"/>
              <a:r>
                <a:rPr lang="en-GB" dirty="0">
                  <a:latin typeface="Twinkl SemiBold" pitchFamily="2" charset="0"/>
                </a:rPr>
                <a:t>Why is it important to be kind to our friends?</a:t>
              </a:r>
            </a:p>
          </p:txBody>
        </p:sp>
      </p:grpSp>
    </p:spTree>
    <p:extLst>
      <p:ext uri="{BB962C8B-B14F-4D97-AF65-F5344CB8AC3E}">
        <p14:creationId xmlns:p14="http://schemas.microsoft.com/office/powerpoint/2010/main" val="444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Aim</a:t>
            </a:r>
          </a:p>
        </p:txBody>
      </p:sp>
      <p:sp>
        <p:nvSpPr>
          <p:cNvPr id="16" name="Content Placeholder 15"/>
          <p:cNvSpPr>
            <a:spLocks noGrp="1"/>
          </p:cNvSpPr>
          <p:nvPr>
            <p:ph idx="1"/>
          </p:nvPr>
        </p:nvSpPr>
        <p:spPr/>
        <p:txBody>
          <a:bodyPr>
            <a:normAutofit/>
          </a:bodyPr>
          <a:lstStyle/>
          <a:p>
            <a:r>
              <a:rPr lang="en-GB" dirty="0"/>
              <a:t>I can create a list of positive actions needed to stay friends with my friends.</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I can be an anonymous friend to another child in my class.</a:t>
            </a:r>
          </a:p>
          <a:p>
            <a:r>
              <a:rPr lang="en-GB" dirty="0">
                <a:latin typeface="+mn-lt"/>
              </a:rPr>
              <a:t>I can explain ways to treat my friends to ensure we stay friends.</a:t>
            </a:r>
          </a:p>
        </p:txBody>
      </p:sp>
    </p:spTree>
    <p:extLst>
      <p:ext uri="{BB962C8B-B14F-4D97-AF65-F5344CB8AC3E}">
        <p14:creationId xmlns:p14="http://schemas.microsoft.com/office/powerpoint/2010/main" val="223354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Aim</a:t>
            </a:r>
          </a:p>
        </p:txBody>
      </p:sp>
      <p:sp>
        <p:nvSpPr>
          <p:cNvPr id="16" name="Content Placeholder 15"/>
          <p:cNvSpPr>
            <a:spLocks noGrp="1"/>
          </p:cNvSpPr>
          <p:nvPr>
            <p:ph idx="1"/>
          </p:nvPr>
        </p:nvSpPr>
        <p:spPr/>
        <p:txBody>
          <a:bodyPr>
            <a:normAutofit/>
          </a:bodyPr>
          <a:lstStyle/>
          <a:p>
            <a:r>
              <a:rPr lang="en-GB" dirty="0"/>
              <a:t>I can create a list of positive actions needed to stay friends with my friends.</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I can be an anonymous friend to another child in my class.</a:t>
            </a:r>
          </a:p>
          <a:p>
            <a:r>
              <a:rPr lang="en-GB" dirty="0">
                <a:latin typeface="+mn-lt"/>
              </a:rPr>
              <a:t>I can explain ways to treat my friends to ensure we stay friends.</a:t>
            </a:r>
          </a:p>
        </p:txBody>
      </p:sp>
      <p:sp>
        <p:nvSpPr>
          <p:cNvPr id="9" name="TextBox 21"/>
          <p:cNvSpPr txBox="1">
            <a:spLocks noChangeArrowheads="1"/>
          </p:cNvSpPr>
          <p:nvPr/>
        </p:nvSpPr>
        <p:spPr bwMode="auto">
          <a:xfrm>
            <a:off x="2627784" y="6245477"/>
            <a:ext cx="3888432"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Tuffy-TTF" panose="020B0603060100000000" pitchFamily="34"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Tuffy-TTF" panose="020B0603060100000000" pitchFamily="34" charset="0"/>
                <a:cs typeface="Arial" panose="020B0604020202020204" pitchFamily="34" charset="0"/>
                <a:hlinkClick r:id="rId2"/>
              </a:rPr>
              <a:t>Programme of Study</a:t>
            </a:r>
            <a:r>
              <a:rPr lang="en-GB" sz="800" baseline="30000" dirty="0">
                <a:latin typeface="Tuffy-TTF" panose="020B0603060100000000" pitchFamily="34"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grpSp>
        <p:nvGrpSpPr>
          <p:cNvPr id="27" name="Group 26">
            <a:extLst>
              <a:ext uri="{FF2B5EF4-FFF2-40B4-BE49-F238E27FC236}">
                <a16:creationId xmlns:a16="http://schemas.microsoft.com/office/drawing/2014/main" id="{0F8CD957-D4F9-4B36-AD66-132313A1E21B}"/>
              </a:ext>
            </a:extLst>
          </p:cNvPr>
          <p:cNvGrpSpPr/>
          <p:nvPr/>
        </p:nvGrpSpPr>
        <p:grpSpPr>
          <a:xfrm>
            <a:off x="1682460" y="983127"/>
            <a:ext cx="2479642" cy="1661360"/>
            <a:chOff x="1783849" y="1119568"/>
            <a:chExt cx="2479642" cy="1661360"/>
          </a:xfrm>
        </p:grpSpPr>
        <p:grpSp>
          <p:nvGrpSpPr>
            <p:cNvPr id="23" name="Group 22">
              <a:extLst>
                <a:ext uri="{FF2B5EF4-FFF2-40B4-BE49-F238E27FC236}">
                  <a16:creationId xmlns:a16="http://schemas.microsoft.com/office/drawing/2014/main" id="{03DC5C92-4598-4B64-897D-553B93212FDC}"/>
                </a:ext>
              </a:extLst>
            </p:cNvPr>
            <p:cNvGrpSpPr/>
            <p:nvPr/>
          </p:nvGrpSpPr>
          <p:grpSpPr>
            <a:xfrm>
              <a:off x="1783849" y="1119568"/>
              <a:ext cx="2479642" cy="1661360"/>
              <a:chOff x="1783849" y="1119568"/>
              <a:chExt cx="2479642" cy="1661360"/>
            </a:xfrm>
          </p:grpSpPr>
          <p:sp>
            <p:nvSpPr>
              <p:cNvPr id="6" name="Thought Bubble: Cloud 5">
                <a:extLst>
                  <a:ext uri="{FF2B5EF4-FFF2-40B4-BE49-F238E27FC236}">
                    <a16:creationId xmlns:a16="http://schemas.microsoft.com/office/drawing/2014/main" id="{669CCF28-20B5-47AB-9DE3-A86E6F521269}"/>
                  </a:ext>
                </a:extLst>
              </p:cNvPr>
              <p:cNvSpPr/>
              <p:nvPr/>
            </p:nvSpPr>
            <p:spPr>
              <a:xfrm>
                <a:off x="1783849" y="1119568"/>
                <a:ext cx="2479642" cy="1661360"/>
              </a:xfrm>
              <a:prstGeom prst="cloudCallout">
                <a:avLst>
                  <a:gd name="adj1" fmla="val -25269"/>
                  <a:gd name="adj2" fmla="val 7894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E58B07DB-7EBA-4D1C-A7F0-AED3D8C3BADC}"/>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08E6C1A1-3BC6-4669-82C6-FCF6615362D3}"/>
                </a:ext>
              </a:extLst>
            </p:cNvPr>
            <p:cNvSpPr txBox="1"/>
            <p:nvPr/>
          </p:nvSpPr>
          <p:spPr>
            <a:xfrm>
              <a:off x="1979554" y="1611021"/>
              <a:ext cx="2088232" cy="646331"/>
            </a:xfrm>
            <a:prstGeom prst="rect">
              <a:avLst/>
            </a:prstGeom>
            <a:noFill/>
          </p:spPr>
          <p:txBody>
            <a:bodyPr wrap="square" rtlCol="0">
              <a:spAutoFit/>
            </a:bodyPr>
            <a:lstStyle/>
            <a:p>
              <a:pPr algn="ctr"/>
              <a:r>
                <a:rPr lang="en-GB" dirty="0">
                  <a:latin typeface="Twinkl SemiBold" pitchFamily="2" charset="0"/>
                </a:rPr>
                <a:t>How should we treat our friends?</a:t>
              </a:r>
            </a:p>
          </p:txBody>
        </p:sp>
      </p:grpSp>
      <p:grpSp>
        <p:nvGrpSpPr>
          <p:cNvPr id="28" name="Group 27">
            <a:extLst>
              <a:ext uri="{FF2B5EF4-FFF2-40B4-BE49-F238E27FC236}">
                <a16:creationId xmlns:a16="http://schemas.microsoft.com/office/drawing/2014/main" id="{70146AFE-545B-4E18-B93F-0FCB0C0E9C11}"/>
              </a:ext>
            </a:extLst>
          </p:cNvPr>
          <p:cNvGrpSpPr/>
          <p:nvPr/>
        </p:nvGrpSpPr>
        <p:grpSpPr>
          <a:xfrm>
            <a:off x="5028810" y="1089367"/>
            <a:ext cx="2479642" cy="1661360"/>
            <a:chOff x="4596330" y="1089367"/>
            <a:chExt cx="2479642" cy="1661360"/>
          </a:xfrm>
        </p:grpSpPr>
        <p:grpSp>
          <p:nvGrpSpPr>
            <p:cNvPr id="24" name="Group 23">
              <a:extLst>
                <a:ext uri="{FF2B5EF4-FFF2-40B4-BE49-F238E27FC236}">
                  <a16:creationId xmlns:a16="http://schemas.microsoft.com/office/drawing/2014/main" id="{8D7A82FE-37A6-4726-AEFF-4CF8EA954016}"/>
                </a:ext>
              </a:extLst>
            </p:cNvPr>
            <p:cNvGrpSpPr/>
            <p:nvPr/>
          </p:nvGrpSpPr>
          <p:grpSpPr>
            <a:xfrm>
              <a:off x="4596330" y="1089367"/>
              <a:ext cx="2479642" cy="1661360"/>
              <a:chOff x="1783849" y="1119568"/>
              <a:chExt cx="2479642" cy="1661360"/>
            </a:xfrm>
          </p:grpSpPr>
          <p:sp>
            <p:nvSpPr>
              <p:cNvPr id="25" name="Thought Bubble: Cloud 24">
                <a:extLst>
                  <a:ext uri="{FF2B5EF4-FFF2-40B4-BE49-F238E27FC236}">
                    <a16:creationId xmlns:a16="http://schemas.microsoft.com/office/drawing/2014/main" id="{21D691A1-E840-4364-8819-2DD414302656}"/>
                  </a:ext>
                </a:extLst>
              </p:cNvPr>
              <p:cNvSpPr/>
              <p:nvPr/>
            </p:nvSpPr>
            <p:spPr>
              <a:xfrm>
                <a:off x="1783849" y="1119568"/>
                <a:ext cx="2479642" cy="1661360"/>
              </a:xfrm>
              <a:prstGeom prst="cloudCallout">
                <a:avLst>
                  <a:gd name="adj1" fmla="val 15832"/>
                  <a:gd name="adj2" fmla="val 84101"/>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28766AAE-4413-446E-9C1E-EBD8F813A7B2}"/>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553DC8C-ED50-4257-842F-37E936FAB42C}"/>
                </a:ext>
              </a:extLst>
            </p:cNvPr>
            <p:cNvSpPr txBox="1"/>
            <p:nvPr/>
          </p:nvSpPr>
          <p:spPr>
            <a:xfrm>
              <a:off x="4736573" y="1350083"/>
              <a:ext cx="2199156" cy="1200329"/>
            </a:xfrm>
            <a:prstGeom prst="rect">
              <a:avLst/>
            </a:prstGeom>
            <a:noFill/>
          </p:spPr>
          <p:txBody>
            <a:bodyPr wrap="square" rtlCol="0">
              <a:spAutoFit/>
            </a:bodyPr>
            <a:lstStyle/>
            <a:p>
              <a:pPr algn="ctr"/>
              <a:r>
                <a:rPr lang="en-GB" dirty="0">
                  <a:latin typeface="Twinkl SemiBold" pitchFamily="2" charset="0"/>
                </a:rPr>
                <a:t>Why is it important to be kind to our friends?</a:t>
              </a:r>
            </a:p>
          </p:txBody>
        </p:sp>
      </p:grpSp>
      <p:pic>
        <p:nvPicPr>
          <p:cNvPr id="32" name="Picture 31">
            <a:extLst>
              <a:ext uri="{FF2B5EF4-FFF2-40B4-BE49-F238E27FC236}">
                <a16:creationId xmlns:a16="http://schemas.microsoft.com/office/drawing/2014/main" id="{E6169DDC-6150-4EDB-8482-57973B08A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15" y="3182861"/>
            <a:ext cx="2359997" cy="3212976"/>
          </a:xfrm>
          <a:prstGeom prst="rect">
            <a:avLst/>
          </a:prstGeom>
        </p:spPr>
      </p:pic>
      <p:pic>
        <p:nvPicPr>
          <p:cNvPr id="34" name="Picture 33">
            <a:extLst>
              <a:ext uri="{FF2B5EF4-FFF2-40B4-BE49-F238E27FC236}">
                <a16:creationId xmlns:a16="http://schemas.microsoft.com/office/drawing/2014/main" id="{AD853AFF-0831-4D43-B7B1-D8D0C482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866" y="3182861"/>
            <a:ext cx="2540219" cy="3212976"/>
          </a:xfrm>
          <a:prstGeom prst="rect">
            <a:avLst/>
          </a:prstGeom>
        </p:spPr>
      </p:pic>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Staying Friends</a:t>
            </a:r>
          </a:p>
        </p:txBody>
      </p:sp>
      <p:pic>
        <p:nvPicPr>
          <p:cNvPr id="3" name="Group Work">
            <a:extLst>
              <a:ext uri="{FF2B5EF4-FFF2-40B4-BE49-F238E27FC236}">
                <a16:creationId xmlns:a16="http://schemas.microsoft.com/office/drawing/2014/main" id="{3F308070-7A64-415E-9C17-14BCA9170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5" name="TextBox 4">
            <a:extLst>
              <a:ext uri="{FF2B5EF4-FFF2-40B4-BE49-F238E27FC236}">
                <a16:creationId xmlns:a16="http://schemas.microsoft.com/office/drawing/2014/main" id="{4F4438A3-2FA5-4BB3-98D5-BB4E16CE7249}"/>
              </a:ext>
            </a:extLst>
          </p:cNvPr>
          <p:cNvSpPr txBox="1"/>
          <p:nvPr/>
        </p:nvSpPr>
        <p:spPr>
          <a:xfrm>
            <a:off x="752922" y="5795972"/>
            <a:ext cx="7560840" cy="369332"/>
          </a:xfrm>
          <a:prstGeom prst="rect">
            <a:avLst/>
          </a:prstGeom>
          <a:noFill/>
        </p:spPr>
        <p:txBody>
          <a:bodyPr wrap="square" rtlCol="0">
            <a:spAutoFit/>
          </a:bodyPr>
          <a:lstStyle/>
          <a:p>
            <a:pPr algn="ctr"/>
            <a:r>
              <a:rPr lang="en-GB" dirty="0">
                <a:solidFill>
                  <a:srgbClr val="8D358B"/>
                </a:solidFill>
                <a:latin typeface="Twinkl SemiBold" pitchFamily="2" charset="0"/>
              </a:rPr>
              <a:t>Focus on one child at a time and discuss how each child is feeling.</a:t>
            </a:r>
          </a:p>
        </p:txBody>
      </p:sp>
      <p:grpSp>
        <p:nvGrpSpPr>
          <p:cNvPr id="14" name="Group 13">
            <a:extLst>
              <a:ext uri="{FF2B5EF4-FFF2-40B4-BE49-F238E27FC236}">
                <a16:creationId xmlns:a16="http://schemas.microsoft.com/office/drawing/2014/main" id="{9B0592A2-9117-4106-836B-1D36A6A0D629}"/>
              </a:ext>
            </a:extLst>
          </p:cNvPr>
          <p:cNvGrpSpPr/>
          <p:nvPr/>
        </p:nvGrpSpPr>
        <p:grpSpPr>
          <a:xfrm>
            <a:off x="467545" y="1551000"/>
            <a:ext cx="8193906" cy="2238040"/>
            <a:chOff x="467545" y="1551000"/>
            <a:chExt cx="8193906" cy="2238040"/>
          </a:xfrm>
        </p:grpSpPr>
        <p:sp>
          <p:nvSpPr>
            <p:cNvPr id="8" name="Rectangle 7">
              <a:extLst>
                <a:ext uri="{FF2B5EF4-FFF2-40B4-BE49-F238E27FC236}">
                  <a16:creationId xmlns:a16="http://schemas.microsoft.com/office/drawing/2014/main" id="{BF537AA2-F951-42F8-B1F2-087597EC2BDA}"/>
                </a:ext>
              </a:extLst>
            </p:cNvPr>
            <p:cNvSpPr/>
            <p:nvPr/>
          </p:nvSpPr>
          <p:spPr>
            <a:xfrm>
              <a:off x="467545" y="1551000"/>
              <a:ext cx="8193906" cy="22380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03ED440-6801-4FEB-8513-ABF14F8FF305}"/>
                </a:ext>
              </a:extLst>
            </p:cNvPr>
            <p:cNvSpPr txBox="1"/>
            <p:nvPr/>
          </p:nvSpPr>
          <p:spPr>
            <a:xfrm>
              <a:off x="971600" y="1789961"/>
              <a:ext cx="3960440" cy="1754326"/>
            </a:xfrm>
            <a:prstGeom prst="rect">
              <a:avLst/>
            </a:prstGeom>
            <a:noFill/>
          </p:spPr>
          <p:txBody>
            <a:bodyPr wrap="square" rtlCol="0">
              <a:spAutoFit/>
            </a:bodyPr>
            <a:lstStyle/>
            <a:p>
              <a:pPr algn="just"/>
              <a:r>
                <a:rPr lang="en-GB" dirty="0"/>
                <a:t>In groups, look at your </a:t>
              </a:r>
              <a:r>
                <a:rPr lang="en-GB" dirty="0">
                  <a:solidFill>
                    <a:srgbClr val="21A6F9"/>
                  </a:solidFill>
                  <a:latin typeface="Twinkl SemiBold" pitchFamily="2" charset="0"/>
                </a:rPr>
                <a:t>Staying Friends Scenario Cards </a:t>
              </a:r>
              <a:r>
                <a:rPr lang="en-GB" dirty="0"/>
                <a:t>and discuss together which show friends working at maintaining their friendships and which show behaviour that could end a friendship? </a:t>
              </a:r>
            </a:p>
          </p:txBody>
        </p:sp>
        <p:pic>
          <p:nvPicPr>
            <p:cNvPr id="7" name="Picture 6">
              <a:extLst>
                <a:ext uri="{FF2B5EF4-FFF2-40B4-BE49-F238E27FC236}">
                  <a16:creationId xmlns:a16="http://schemas.microsoft.com/office/drawing/2014/main" id="{C77E2F8A-3678-4456-95C8-0ECBF0335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767024"/>
              <a:ext cx="2545749" cy="1800200"/>
            </a:xfrm>
            <a:prstGeom prst="rect">
              <a:avLst/>
            </a:prstGeom>
            <a:ln>
              <a:solidFill>
                <a:schemeClr val="bg1">
                  <a:lumMod val="85000"/>
                </a:schemeClr>
              </a:solidFill>
            </a:ln>
          </p:spPr>
        </p:pic>
      </p:grpSp>
      <p:grpSp>
        <p:nvGrpSpPr>
          <p:cNvPr id="9" name="Group 8">
            <a:extLst>
              <a:ext uri="{FF2B5EF4-FFF2-40B4-BE49-F238E27FC236}">
                <a16:creationId xmlns:a16="http://schemas.microsoft.com/office/drawing/2014/main" id="{B63C2E66-82F6-41C9-A9D1-E4B0A171D035}"/>
              </a:ext>
            </a:extLst>
          </p:cNvPr>
          <p:cNvGrpSpPr/>
          <p:nvPr/>
        </p:nvGrpSpPr>
        <p:grpSpPr>
          <a:xfrm>
            <a:off x="3419872" y="3961826"/>
            <a:ext cx="2479642" cy="1661360"/>
            <a:chOff x="1783849" y="1119568"/>
            <a:chExt cx="2479642" cy="1661360"/>
          </a:xfrm>
        </p:grpSpPr>
        <p:grpSp>
          <p:nvGrpSpPr>
            <p:cNvPr id="10" name="Group 9">
              <a:extLst>
                <a:ext uri="{FF2B5EF4-FFF2-40B4-BE49-F238E27FC236}">
                  <a16:creationId xmlns:a16="http://schemas.microsoft.com/office/drawing/2014/main" id="{AF894B98-5DA7-4C6D-B317-A75A26BEC904}"/>
                </a:ext>
              </a:extLst>
            </p:cNvPr>
            <p:cNvGrpSpPr/>
            <p:nvPr/>
          </p:nvGrpSpPr>
          <p:grpSpPr>
            <a:xfrm>
              <a:off x="1783849" y="1119568"/>
              <a:ext cx="2479642" cy="1661360"/>
              <a:chOff x="1783849" y="1119568"/>
              <a:chExt cx="2479642" cy="1661360"/>
            </a:xfrm>
          </p:grpSpPr>
          <p:sp>
            <p:nvSpPr>
              <p:cNvPr id="12" name="Thought Bubble: Cloud 11">
                <a:extLst>
                  <a:ext uri="{FF2B5EF4-FFF2-40B4-BE49-F238E27FC236}">
                    <a16:creationId xmlns:a16="http://schemas.microsoft.com/office/drawing/2014/main" id="{5BADEAD0-A738-40A9-94EE-6C615DEE50B1}"/>
                  </a:ext>
                </a:extLst>
              </p:cNvPr>
              <p:cNvSpPr/>
              <p:nvPr/>
            </p:nvSpPr>
            <p:spPr>
              <a:xfrm>
                <a:off x="1783849" y="1119568"/>
                <a:ext cx="2479642" cy="1661360"/>
              </a:xfrm>
              <a:prstGeom prst="cloudCallout">
                <a:avLst>
                  <a:gd name="adj1" fmla="val -74822"/>
                  <a:gd name="adj2" fmla="val -18524"/>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02BA6101-25C7-45F8-B62C-6F64CFE1D0A4}"/>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E0FD6585-7150-43C5-8398-239ACA525889}"/>
                </a:ext>
              </a:extLst>
            </p:cNvPr>
            <p:cNvSpPr txBox="1"/>
            <p:nvPr/>
          </p:nvSpPr>
          <p:spPr>
            <a:xfrm>
              <a:off x="1850771" y="1470894"/>
              <a:ext cx="2350817" cy="923330"/>
            </a:xfrm>
            <a:prstGeom prst="rect">
              <a:avLst/>
            </a:prstGeom>
            <a:noFill/>
          </p:spPr>
          <p:txBody>
            <a:bodyPr wrap="square" rtlCol="0">
              <a:spAutoFit/>
            </a:bodyPr>
            <a:lstStyle/>
            <a:p>
              <a:pPr algn="ctr"/>
              <a:r>
                <a:rPr lang="en-GB" dirty="0">
                  <a:latin typeface="Twinkl SemiBold" pitchFamily="2" charset="0"/>
                </a:rPr>
                <a:t>How would the children feel in each of the scenarios?</a:t>
              </a:r>
            </a:p>
          </p:txBody>
        </p:sp>
      </p:grpSp>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Being Good Friends</a:t>
            </a:r>
          </a:p>
        </p:txBody>
      </p:sp>
      <p:pic>
        <p:nvPicPr>
          <p:cNvPr id="4" name="Whole Class">
            <a:extLst>
              <a:ext uri="{FF2B5EF4-FFF2-40B4-BE49-F238E27FC236}">
                <a16:creationId xmlns:a16="http://schemas.microsoft.com/office/drawing/2014/main" id="{6335470B-AC0C-43CF-8203-CEC2BDEA0E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
        <p:nvSpPr>
          <p:cNvPr id="23" name="Rectangle 22">
            <a:extLst>
              <a:ext uri="{FF2B5EF4-FFF2-40B4-BE49-F238E27FC236}">
                <a16:creationId xmlns:a16="http://schemas.microsoft.com/office/drawing/2014/main" id="{4917B5DC-E99B-4EEF-B04A-9314A9623A6E}"/>
              </a:ext>
            </a:extLst>
          </p:cNvPr>
          <p:cNvSpPr/>
          <p:nvPr/>
        </p:nvSpPr>
        <p:spPr>
          <a:xfrm>
            <a:off x="482552" y="1628800"/>
            <a:ext cx="8178897" cy="1800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23B8359-98D3-4547-B842-D037488C25E6}"/>
              </a:ext>
            </a:extLst>
          </p:cNvPr>
          <p:cNvSpPr txBox="1"/>
          <p:nvPr/>
        </p:nvSpPr>
        <p:spPr>
          <a:xfrm>
            <a:off x="1226817" y="1871224"/>
            <a:ext cx="3600400" cy="369332"/>
          </a:xfrm>
          <a:prstGeom prst="rect">
            <a:avLst/>
          </a:prstGeom>
          <a:noFill/>
        </p:spPr>
        <p:txBody>
          <a:bodyPr wrap="square" rtlCol="0">
            <a:spAutoFit/>
          </a:bodyPr>
          <a:lstStyle/>
          <a:p>
            <a:r>
              <a:rPr lang="en-GB" dirty="0"/>
              <a:t>How should we treat our friends?</a:t>
            </a:r>
          </a:p>
        </p:txBody>
      </p:sp>
      <p:sp>
        <p:nvSpPr>
          <p:cNvPr id="6" name="TextBox 5">
            <a:extLst>
              <a:ext uri="{FF2B5EF4-FFF2-40B4-BE49-F238E27FC236}">
                <a16:creationId xmlns:a16="http://schemas.microsoft.com/office/drawing/2014/main" id="{6558DF6C-D3ED-48B7-991B-587853F941EB}"/>
              </a:ext>
            </a:extLst>
          </p:cNvPr>
          <p:cNvSpPr txBox="1"/>
          <p:nvPr/>
        </p:nvSpPr>
        <p:spPr>
          <a:xfrm>
            <a:off x="1226817" y="2482980"/>
            <a:ext cx="3600400" cy="646331"/>
          </a:xfrm>
          <a:prstGeom prst="rect">
            <a:avLst/>
          </a:prstGeom>
          <a:noFill/>
        </p:spPr>
        <p:txBody>
          <a:bodyPr wrap="square" rtlCol="0">
            <a:spAutoFit/>
          </a:bodyPr>
          <a:lstStyle/>
          <a:p>
            <a:pPr algn="ctr"/>
            <a:r>
              <a:rPr lang="en-GB" dirty="0"/>
              <a:t>Let’s create a list of ways we should treat our friends.</a:t>
            </a:r>
          </a:p>
        </p:txBody>
      </p:sp>
      <p:grpSp>
        <p:nvGrpSpPr>
          <p:cNvPr id="24" name="Group 23">
            <a:extLst>
              <a:ext uri="{FF2B5EF4-FFF2-40B4-BE49-F238E27FC236}">
                <a16:creationId xmlns:a16="http://schemas.microsoft.com/office/drawing/2014/main" id="{CA84BB01-5380-4B9E-B1BA-30E439CA6947}"/>
              </a:ext>
            </a:extLst>
          </p:cNvPr>
          <p:cNvGrpSpPr/>
          <p:nvPr/>
        </p:nvGrpSpPr>
        <p:grpSpPr>
          <a:xfrm>
            <a:off x="652198" y="3933056"/>
            <a:ext cx="2479642" cy="1661360"/>
            <a:chOff x="652198" y="3933056"/>
            <a:chExt cx="2479642" cy="1661360"/>
          </a:xfrm>
        </p:grpSpPr>
        <p:grpSp>
          <p:nvGrpSpPr>
            <p:cNvPr id="11" name="Group 10">
              <a:extLst>
                <a:ext uri="{FF2B5EF4-FFF2-40B4-BE49-F238E27FC236}">
                  <a16:creationId xmlns:a16="http://schemas.microsoft.com/office/drawing/2014/main" id="{1E90BA4B-8B11-4E6F-B98B-40FFAFC20DA7}"/>
                </a:ext>
              </a:extLst>
            </p:cNvPr>
            <p:cNvGrpSpPr/>
            <p:nvPr/>
          </p:nvGrpSpPr>
          <p:grpSpPr>
            <a:xfrm>
              <a:off x="652198" y="3933056"/>
              <a:ext cx="2479642" cy="1661360"/>
              <a:chOff x="1783849" y="1119568"/>
              <a:chExt cx="2479642" cy="1661360"/>
            </a:xfrm>
          </p:grpSpPr>
          <p:sp>
            <p:nvSpPr>
              <p:cNvPr id="13" name="Thought Bubble: Cloud 12">
                <a:extLst>
                  <a:ext uri="{FF2B5EF4-FFF2-40B4-BE49-F238E27FC236}">
                    <a16:creationId xmlns:a16="http://schemas.microsoft.com/office/drawing/2014/main" id="{CB8DA32E-4EAD-4408-BAA4-0AA1F9018952}"/>
                  </a:ext>
                </a:extLst>
              </p:cNvPr>
              <p:cNvSpPr/>
              <p:nvPr/>
            </p:nvSpPr>
            <p:spPr>
              <a:xfrm>
                <a:off x="1783849" y="1119568"/>
                <a:ext cx="2479642" cy="1661360"/>
              </a:xfrm>
              <a:prstGeom prst="cloudCallout">
                <a:avLst>
                  <a:gd name="adj1" fmla="val -32184"/>
                  <a:gd name="adj2" fmla="val 79515"/>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40B89BEC-8A4B-4FEC-87E1-008387A1FF07}"/>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5F7192AF-9CEF-46C0-B313-249CAD2E1CD5}"/>
                </a:ext>
              </a:extLst>
            </p:cNvPr>
            <p:cNvSpPr txBox="1"/>
            <p:nvPr/>
          </p:nvSpPr>
          <p:spPr>
            <a:xfrm>
              <a:off x="881524" y="4422881"/>
              <a:ext cx="2020989" cy="830997"/>
            </a:xfrm>
            <a:prstGeom prst="rect">
              <a:avLst/>
            </a:prstGeom>
            <a:noFill/>
          </p:spPr>
          <p:txBody>
            <a:bodyPr wrap="square" rtlCol="0">
              <a:spAutoFit/>
            </a:bodyPr>
            <a:lstStyle/>
            <a:p>
              <a:pPr algn="ctr"/>
              <a:r>
                <a:rPr lang="en-GB" sz="1600" dirty="0"/>
                <a:t>Why is it important to treat our friends like this?</a:t>
              </a:r>
            </a:p>
          </p:txBody>
        </p:sp>
      </p:grpSp>
      <p:grpSp>
        <p:nvGrpSpPr>
          <p:cNvPr id="25" name="Group 24">
            <a:extLst>
              <a:ext uri="{FF2B5EF4-FFF2-40B4-BE49-F238E27FC236}">
                <a16:creationId xmlns:a16="http://schemas.microsoft.com/office/drawing/2014/main" id="{69A37489-F37E-447A-BD31-71184C625F29}"/>
              </a:ext>
            </a:extLst>
          </p:cNvPr>
          <p:cNvGrpSpPr/>
          <p:nvPr/>
        </p:nvGrpSpPr>
        <p:grpSpPr>
          <a:xfrm>
            <a:off x="3298253" y="3933056"/>
            <a:ext cx="2479642" cy="1661360"/>
            <a:chOff x="3298253" y="3933056"/>
            <a:chExt cx="2479642" cy="1661360"/>
          </a:xfrm>
        </p:grpSpPr>
        <p:grpSp>
          <p:nvGrpSpPr>
            <p:cNvPr id="15" name="Group 14">
              <a:extLst>
                <a:ext uri="{FF2B5EF4-FFF2-40B4-BE49-F238E27FC236}">
                  <a16:creationId xmlns:a16="http://schemas.microsoft.com/office/drawing/2014/main" id="{04C34CDB-8FCB-4657-B4A3-636FBEAC6026}"/>
                </a:ext>
              </a:extLst>
            </p:cNvPr>
            <p:cNvGrpSpPr/>
            <p:nvPr/>
          </p:nvGrpSpPr>
          <p:grpSpPr>
            <a:xfrm>
              <a:off x="3298253" y="3933056"/>
              <a:ext cx="2479642" cy="1661360"/>
              <a:chOff x="1783849" y="1119568"/>
              <a:chExt cx="2479642" cy="1661360"/>
            </a:xfrm>
          </p:grpSpPr>
          <p:sp>
            <p:nvSpPr>
              <p:cNvPr id="16" name="Thought Bubble: Cloud 15">
                <a:extLst>
                  <a:ext uri="{FF2B5EF4-FFF2-40B4-BE49-F238E27FC236}">
                    <a16:creationId xmlns:a16="http://schemas.microsoft.com/office/drawing/2014/main" id="{F3A44402-9500-43F1-8B90-9E771E0FACDB}"/>
                  </a:ext>
                </a:extLst>
              </p:cNvPr>
              <p:cNvSpPr/>
              <p:nvPr/>
            </p:nvSpPr>
            <p:spPr>
              <a:xfrm>
                <a:off x="1783849" y="1119568"/>
                <a:ext cx="2479642" cy="1661360"/>
              </a:xfrm>
              <a:prstGeom prst="cloudCallout">
                <a:avLst>
                  <a:gd name="adj1" fmla="val 20825"/>
                  <a:gd name="adj2" fmla="val 82955"/>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F9677857-4218-4D87-BD9C-CB75A4DD1269}"/>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BA26E9B4-7D82-41DB-A074-8732C3044A36}"/>
                </a:ext>
              </a:extLst>
            </p:cNvPr>
            <p:cNvSpPr txBox="1"/>
            <p:nvPr/>
          </p:nvSpPr>
          <p:spPr>
            <a:xfrm>
              <a:off x="3486694" y="4348238"/>
              <a:ext cx="2117406" cy="830997"/>
            </a:xfrm>
            <a:prstGeom prst="rect">
              <a:avLst/>
            </a:prstGeom>
            <a:noFill/>
          </p:spPr>
          <p:txBody>
            <a:bodyPr wrap="square" rtlCol="0">
              <a:spAutoFit/>
            </a:bodyPr>
            <a:lstStyle/>
            <a:p>
              <a:pPr algn="ctr"/>
              <a:r>
                <a:rPr lang="en-GB" sz="1600" dirty="0"/>
                <a:t>What could happen if we didn’t treat our friends like this?</a:t>
              </a:r>
            </a:p>
          </p:txBody>
        </p:sp>
      </p:grpSp>
      <p:grpSp>
        <p:nvGrpSpPr>
          <p:cNvPr id="26" name="Group 25">
            <a:extLst>
              <a:ext uri="{FF2B5EF4-FFF2-40B4-BE49-F238E27FC236}">
                <a16:creationId xmlns:a16="http://schemas.microsoft.com/office/drawing/2014/main" id="{22EA7DEF-6C23-4A95-AA50-8DF89025A95A}"/>
              </a:ext>
            </a:extLst>
          </p:cNvPr>
          <p:cNvGrpSpPr/>
          <p:nvPr/>
        </p:nvGrpSpPr>
        <p:grpSpPr>
          <a:xfrm>
            <a:off x="5944308" y="4005064"/>
            <a:ext cx="2479642" cy="1661360"/>
            <a:chOff x="5944308" y="4005064"/>
            <a:chExt cx="2479642" cy="1661360"/>
          </a:xfrm>
        </p:grpSpPr>
        <p:grpSp>
          <p:nvGrpSpPr>
            <p:cNvPr id="18" name="Group 17">
              <a:extLst>
                <a:ext uri="{FF2B5EF4-FFF2-40B4-BE49-F238E27FC236}">
                  <a16:creationId xmlns:a16="http://schemas.microsoft.com/office/drawing/2014/main" id="{C9331A26-E1D9-4AA8-AE15-EF645C609845}"/>
                </a:ext>
              </a:extLst>
            </p:cNvPr>
            <p:cNvGrpSpPr/>
            <p:nvPr/>
          </p:nvGrpSpPr>
          <p:grpSpPr>
            <a:xfrm>
              <a:off x="5944308" y="4005064"/>
              <a:ext cx="2479642" cy="1661360"/>
              <a:chOff x="1783849" y="1119568"/>
              <a:chExt cx="2479642" cy="1661360"/>
            </a:xfrm>
          </p:grpSpPr>
          <p:sp>
            <p:nvSpPr>
              <p:cNvPr id="19" name="Thought Bubble: Cloud 18">
                <a:extLst>
                  <a:ext uri="{FF2B5EF4-FFF2-40B4-BE49-F238E27FC236}">
                    <a16:creationId xmlns:a16="http://schemas.microsoft.com/office/drawing/2014/main" id="{71CA4285-256F-41E6-BFF4-69393C112B85}"/>
                  </a:ext>
                </a:extLst>
              </p:cNvPr>
              <p:cNvSpPr/>
              <p:nvPr/>
            </p:nvSpPr>
            <p:spPr>
              <a:xfrm>
                <a:off x="1783849" y="1119568"/>
                <a:ext cx="2479642" cy="1661360"/>
              </a:xfrm>
              <a:prstGeom prst="cloudCallout">
                <a:avLst>
                  <a:gd name="adj1" fmla="val 47330"/>
                  <a:gd name="adj2" fmla="val 65182"/>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91E136BC-0857-4AFC-AB3F-85CDA1A62689}"/>
                  </a:ext>
                </a:extLst>
              </p:cNvPr>
              <p:cNvSpPr/>
              <p:nvPr/>
            </p:nvSpPr>
            <p:spPr>
              <a:xfrm>
                <a:off x="1914914" y="1209088"/>
                <a:ext cx="2284392" cy="1421919"/>
              </a:xfrm>
              <a:custGeom>
                <a:avLst/>
                <a:gdLst>
                  <a:gd name="connsiteX0" fmla="*/ 763281 w 2284392"/>
                  <a:gd name="connsiteY0" fmla="*/ 82339 h 1421919"/>
                  <a:gd name="connsiteX1" fmla="*/ 763281 w 2284392"/>
                  <a:gd name="connsiteY1" fmla="*/ 82339 h 1421919"/>
                  <a:gd name="connsiteX2" fmla="*/ 724278 w 2284392"/>
                  <a:gd name="connsiteY2" fmla="*/ 95340 h 1421919"/>
                  <a:gd name="connsiteX3" fmla="*/ 693943 w 2284392"/>
                  <a:gd name="connsiteY3" fmla="*/ 108341 h 1421919"/>
                  <a:gd name="connsiteX4" fmla="*/ 680942 w 2284392"/>
                  <a:gd name="connsiteY4" fmla="*/ 117009 h 1421919"/>
                  <a:gd name="connsiteX5" fmla="*/ 654940 w 2284392"/>
                  <a:gd name="connsiteY5" fmla="*/ 125676 h 1421919"/>
                  <a:gd name="connsiteX6" fmla="*/ 641939 w 2284392"/>
                  <a:gd name="connsiteY6" fmla="*/ 134343 h 1421919"/>
                  <a:gd name="connsiteX7" fmla="*/ 611604 w 2284392"/>
                  <a:gd name="connsiteY7" fmla="*/ 143011 h 1421919"/>
                  <a:gd name="connsiteX8" fmla="*/ 602936 w 2284392"/>
                  <a:gd name="connsiteY8" fmla="*/ 151678 h 1421919"/>
                  <a:gd name="connsiteX9" fmla="*/ 576934 w 2284392"/>
                  <a:gd name="connsiteY9" fmla="*/ 160345 h 1421919"/>
                  <a:gd name="connsiteX10" fmla="*/ 546599 w 2284392"/>
                  <a:gd name="connsiteY10" fmla="*/ 169012 h 1421919"/>
                  <a:gd name="connsiteX11" fmla="*/ 520597 w 2284392"/>
                  <a:gd name="connsiteY11" fmla="*/ 177680 h 1421919"/>
                  <a:gd name="connsiteX12" fmla="*/ 507596 w 2284392"/>
                  <a:gd name="connsiteY12" fmla="*/ 182013 h 1421919"/>
                  <a:gd name="connsiteX13" fmla="*/ 494595 w 2284392"/>
                  <a:gd name="connsiteY13" fmla="*/ 190681 h 1421919"/>
                  <a:gd name="connsiteX14" fmla="*/ 477260 w 2284392"/>
                  <a:gd name="connsiteY14" fmla="*/ 195014 h 1421919"/>
                  <a:gd name="connsiteX15" fmla="*/ 472927 w 2284392"/>
                  <a:gd name="connsiteY15" fmla="*/ 208015 h 1421919"/>
                  <a:gd name="connsiteX16" fmla="*/ 451259 w 2284392"/>
                  <a:gd name="connsiteY16" fmla="*/ 216683 h 1421919"/>
                  <a:gd name="connsiteX17" fmla="*/ 403588 w 2284392"/>
                  <a:gd name="connsiteY17" fmla="*/ 229684 h 1421919"/>
                  <a:gd name="connsiteX18" fmla="*/ 377586 w 2284392"/>
                  <a:gd name="connsiteY18" fmla="*/ 238351 h 1421919"/>
                  <a:gd name="connsiteX19" fmla="*/ 360252 w 2284392"/>
                  <a:gd name="connsiteY19" fmla="*/ 242685 h 1421919"/>
                  <a:gd name="connsiteX20" fmla="*/ 334250 w 2284392"/>
                  <a:gd name="connsiteY20" fmla="*/ 251352 h 1421919"/>
                  <a:gd name="connsiteX21" fmla="*/ 321249 w 2284392"/>
                  <a:gd name="connsiteY21" fmla="*/ 264353 h 1421919"/>
                  <a:gd name="connsiteX22" fmla="*/ 295247 w 2284392"/>
                  <a:gd name="connsiteY22" fmla="*/ 273020 h 1421919"/>
                  <a:gd name="connsiteX23" fmla="*/ 282246 w 2284392"/>
                  <a:gd name="connsiteY23" fmla="*/ 281687 h 1421919"/>
                  <a:gd name="connsiteX24" fmla="*/ 260578 w 2284392"/>
                  <a:gd name="connsiteY24" fmla="*/ 307689 h 1421919"/>
                  <a:gd name="connsiteX25" fmla="*/ 243243 w 2284392"/>
                  <a:gd name="connsiteY25" fmla="*/ 329357 h 1421919"/>
                  <a:gd name="connsiteX26" fmla="*/ 234576 w 2284392"/>
                  <a:gd name="connsiteY26" fmla="*/ 342358 h 1421919"/>
                  <a:gd name="connsiteX27" fmla="*/ 230242 w 2284392"/>
                  <a:gd name="connsiteY27" fmla="*/ 355359 h 1421919"/>
                  <a:gd name="connsiteX28" fmla="*/ 221575 w 2284392"/>
                  <a:gd name="connsiteY28" fmla="*/ 364027 h 1421919"/>
                  <a:gd name="connsiteX29" fmla="*/ 212908 w 2284392"/>
                  <a:gd name="connsiteY29" fmla="*/ 377028 h 1421919"/>
                  <a:gd name="connsiteX30" fmla="*/ 199907 w 2284392"/>
                  <a:gd name="connsiteY30" fmla="*/ 381361 h 1421919"/>
                  <a:gd name="connsiteX31" fmla="*/ 191240 w 2284392"/>
                  <a:gd name="connsiteY31" fmla="*/ 394362 h 1421919"/>
                  <a:gd name="connsiteX32" fmla="*/ 165238 w 2284392"/>
                  <a:gd name="connsiteY32" fmla="*/ 429031 h 1421919"/>
                  <a:gd name="connsiteX33" fmla="*/ 152237 w 2284392"/>
                  <a:gd name="connsiteY33" fmla="*/ 455033 h 1421919"/>
                  <a:gd name="connsiteX34" fmla="*/ 147903 w 2284392"/>
                  <a:gd name="connsiteY34" fmla="*/ 468034 h 1421919"/>
                  <a:gd name="connsiteX35" fmla="*/ 113234 w 2284392"/>
                  <a:gd name="connsiteY35" fmla="*/ 476702 h 1421919"/>
                  <a:gd name="connsiteX36" fmla="*/ 100233 w 2284392"/>
                  <a:gd name="connsiteY36" fmla="*/ 481035 h 1421919"/>
                  <a:gd name="connsiteX37" fmla="*/ 87232 w 2284392"/>
                  <a:gd name="connsiteY37" fmla="*/ 489703 h 1421919"/>
                  <a:gd name="connsiteX38" fmla="*/ 78565 w 2284392"/>
                  <a:gd name="connsiteY38" fmla="*/ 502703 h 1421919"/>
                  <a:gd name="connsiteX39" fmla="*/ 69897 w 2284392"/>
                  <a:gd name="connsiteY39" fmla="*/ 511371 h 1421919"/>
                  <a:gd name="connsiteX40" fmla="*/ 52563 w 2284392"/>
                  <a:gd name="connsiteY40" fmla="*/ 550374 h 1421919"/>
                  <a:gd name="connsiteX41" fmla="*/ 48229 w 2284392"/>
                  <a:gd name="connsiteY41" fmla="*/ 572042 h 1421919"/>
                  <a:gd name="connsiteX42" fmla="*/ 39562 w 2284392"/>
                  <a:gd name="connsiteY42" fmla="*/ 641380 h 1421919"/>
                  <a:gd name="connsiteX43" fmla="*/ 35228 w 2284392"/>
                  <a:gd name="connsiteY43" fmla="*/ 654381 h 1421919"/>
                  <a:gd name="connsiteX44" fmla="*/ 22227 w 2284392"/>
                  <a:gd name="connsiteY44" fmla="*/ 732387 h 1421919"/>
                  <a:gd name="connsiteX45" fmla="*/ 9226 w 2284392"/>
                  <a:gd name="connsiteY45" fmla="*/ 771390 h 1421919"/>
                  <a:gd name="connsiteX46" fmla="*/ 4893 w 2284392"/>
                  <a:gd name="connsiteY46" fmla="*/ 784391 h 1421919"/>
                  <a:gd name="connsiteX47" fmla="*/ 4893 w 2284392"/>
                  <a:gd name="connsiteY47" fmla="*/ 897066 h 1421919"/>
                  <a:gd name="connsiteX48" fmla="*/ 9226 w 2284392"/>
                  <a:gd name="connsiteY48" fmla="*/ 910067 h 1421919"/>
                  <a:gd name="connsiteX49" fmla="*/ 17894 w 2284392"/>
                  <a:gd name="connsiteY49" fmla="*/ 940402 h 1421919"/>
                  <a:gd name="connsiteX50" fmla="*/ 26561 w 2284392"/>
                  <a:gd name="connsiteY50" fmla="*/ 953403 h 1421919"/>
                  <a:gd name="connsiteX51" fmla="*/ 30895 w 2284392"/>
                  <a:gd name="connsiteY51" fmla="*/ 970738 h 1421919"/>
                  <a:gd name="connsiteX52" fmla="*/ 35228 w 2284392"/>
                  <a:gd name="connsiteY52" fmla="*/ 992406 h 1421919"/>
                  <a:gd name="connsiteX53" fmla="*/ 43895 w 2284392"/>
                  <a:gd name="connsiteY53" fmla="*/ 1018408 h 1421919"/>
                  <a:gd name="connsiteX54" fmla="*/ 48229 w 2284392"/>
                  <a:gd name="connsiteY54" fmla="*/ 1031409 h 1421919"/>
                  <a:gd name="connsiteX55" fmla="*/ 61230 w 2284392"/>
                  <a:gd name="connsiteY55" fmla="*/ 1053077 h 1421919"/>
                  <a:gd name="connsiteX56" fmla="*/ 65564 w 2284392"/>
                  <a:gd name="connsiteY56" fmla="*/ 1066078 h 1421919"/>
                  <a:gd name="connsiteX57" fmla="*/ 74231 w 2284392"/>
                  <a:gd name="connsiteY57" fmla="*/ 1079079 h 1421919"/>
                  <a:gd name="connsiteX58" fmla="*/ 78565 w 2284392"/>
                  <a:gd name="connsiteY58" fmla="*/ 1092080 h 1421919"/>
                  <a:gd name="connsiteX59" fmla="*/ 87232 w 2284392"/>
                  <a:gd name="connsiteY59" fmla="*/ 1105081 h 1421919"/>
                  <a:gd name="connsiteX60" fmla="*/ 91566 w 2284392"/>
                  <a:gd name="connsiteY60" fmla="*/ 1118082 h 1421919"/>
                  <a:gd name="connsiteX61" fmla="*/ 100233 w 2284392"/>
                  <a:gd name="connsiteY61" fmla="*/ 1131083 h 1421919"/>
                  <a:gd name="connsiteX62" fmla="*/ 126235 w 2284392"/>
                  <a:gd name="connsiteY62" fmla="*/ 1157085 h 1421919"/>
                  <a:gd name="connsiteX63" fmla="*/ 134902 w 2284392"/>
                  <a:gd name="connsiteY63" fmla="*/ 1174419 h 1421919"/>
                  <a:gd name="connsiteX64" fmla="*/ 156570 w 2284392"/>
                  <a:gd name="connsiteY64" fmla="*/ 1200421 h 1421919"/>
                  <a:gd name="connsiteX65" fmla="*/ 165238 w 2284392"/>
                  <a:gd name="connsiteY65" fmla="*/ 1217756 h 1421919"/>
                  <a:gd name="connsiteX66" fmla="*/ 169571 w 2284392"/>
                  <a:gd name="connsiteY66" fmla="*/ 1230757 h 1421919"/>
                  <a:gd name="connsiteX67" fmla="*/ 178239 w 2284392"/>
                  <a:gd name="connsiteY67" fmla="*/ 1239424 h 1421919"/>
                  <a:gd name="connsiteX68" fmla="*/ 199907 w 2284392"/>
                  <a:gd name="connsiteY68" fmla="*/ 1261092 h 1421919"/>
                  <a:gd name="connsiteX69" fmla="*/ 212908 w 2284392"/>
                  <a:gd name="connsiteY69" fmla="*/ 1274093 h 1421919"/>
                  <a:gd name="connsiteX70" fmla="*/ 238910 w 2284392"/>
                  <a:gd name="connsiteY70" fmla="*/ 1282760 h 1421919"/>
                  <a:gd name="connsiteX71" fmla="*/ 251911 w 2284392"/>
                  <a:gd name="connsiteY71" fmla="*/ 1287094 h 1421919"/>
                  <a:gd name="connsiteX72" fmla="*/ 260578 w 2284392"/>
                  <a:gd name="connsiteY72" fmla="*/ 1300095 h 1421919"/>
                  <a:gd name="connsiteX73" fmla="*/ 286580 w 2284392"/>
                  <a:gd name="connsiteY73" fmla="*/ 1308762 h 1421919"/>
                  <a:gd name="connsiteX74" fmla="*/ 334250 w 2284392"/>
                  <a:gd name="connsiteY74" fmla="*/ 1321763 h 1421919"/>
                  <a:gd name="connsiteX75" fmla="*/ 368919 w 2284392"/>
                  <a:gd name="connsiteY75" fmla="*/ 1326097 h 1421919"/>
                  <a:gd name="connsiteX76" fmla="*/ 381920 w 2284392"/>
                  <a:gd name="connsiteY76" fmla="*/ 1330430 h 1421919"/>
                  <a:gd name="connsiteX77" fmla="*/ 416589 w 2284392"/>
                  <a:gd name="connsiteY77" fmla="*/ 1339098 h 1421919"/>
                  <a:gd name="connsiteX78" fmla="*/ 446925 w 2284392"/>
                  <a:gd name="connsiteY78" fmla="*/ 1352099 h 1421919"/>
                  <a:gd name="connsiteX79" fmla="*/ 468593 w 2284392"/>
                  <a:gd name="connsiteY79" fmla="*/ 1360766 h 1421919"/>
                  <a:gd name="connsiteX80" fmla="*/ 485928 w 2284392"/>
                  <a:gd name="connsiteY80" fmla="*/ 1369433 h 1421919"/>
                  <a:gd name="connsiteX81" fmla="*/ 529264 w 2284392"/>
                  <a:gd name="connsiteY81" fmla="*/ 1395435 h 1421919"/>
                  <a:gd name="connsiteX82" fmla="*/ 568267 w 2284392"/>
                  <a:gd name="connsiteY82" fmla="*/ 1404103 h 1421919"/>
                  <a:gd name="connsiteX83" fmla="*/ 581268 w 2284392"/>
                  <a:gd name="connsiteY83" fmla="*/ 1412770 h 1421919"/>
                  <a:gd name="connsiteX84" fmla="*/ 620271 w 2284392"/>
                  <a:gd name="connsiteY84" fmla="*/ 1417103 h 1421919"/>
                  <a:gd name="connsiteX85" fmla="*/ 797950 w 2284392"/>
                  <a:gd name="connsiteY85" fmla="*/ 1412770 h 1421919"/>
                  <a:gd name="connsiteX86" fmla="*/ 1118641 w 2284392"/>
                  <a:gd name="connsiteY86" fmla="*/ 1417103 h 1421919"/>
                  <a:gd name="connsiteX87" fmla="*/ 1174978 w 2284392"/>
                  <a:gd name="connsiteY87" fmla="*/ 1408436 h 1421919"/>
                  <a:gd name="connsiteX88" fmla="*/ 1209647 w 2284392"/>
                  <a:gd name="connsiteY88" fmla="*/ 1399769 h 1421919"/>
                  <a:gd name="connsiteX89" fmla="*/ 1244316 w 2284392"/>
                  <a:gd name="connsiteY89" fmla="*/ 1391102 h 1421919"/>
                  <a:gd name="connsiteX90" fmla="*/ 1257317 w 2284392"/>
                  <a:gd name="connsiteY90" fmla="*/ 1382434 h 1421919"/>
                  <a:gd name="connsiteX91" fmla="*/ 1283319 w 2284392"/>
                  <a:gd name="connsiteY91" fmla="*/ 1373767 h 1421919"/>
                  <a:gd name="connsiteX92" fmla="*/ 1309321 w 2284392"/>
                  <a:gd name="connsiteY92" fmla="*/ 1365100 h 1421919"/>
                  <a:gd name="connsiteX93" fmla="*/ 1322322 w 2284392"/>
                  <a:gd name="connsiteY93" fmla="*/ 1360766 h 1421919"/>
                  <a:gd name="connsiteX94" fmla="*/ 1339657 w 2284392"/>
                  <a:gd name="connsiteY94" fmla="*/ 1352099 h 1421919"/>
                  <a:gd name="connsiteX95" fmla="*/ 1352658 w 2284392"/>
                  <a:gd name="connsiteY95" fmla="*/ 1343431 h 1421919"/>
                  <a:gd name="connsiteX96" fmla="*/ 1395994 w 2284392"/>
                  <a:gd name="connsiteY96" fmla="*/ 1330430 h 1421919"/>
                  <a:gd name="connsiteX97" fmla="*/ 1447998 w 2284392"/>
                  <a:gd name="connsiteY97" fmla="*/ 1326097 h 1421919"/>
                  <a:gd name="connsiteX98" fmla="*/ 1612677 w 2284392"/>
                  <a:gd name="connsiteY98" fmla="*/ 1321763 h 1421919"/>
                  <a:gd name="connsiteX99" fmla="*/ 1638678 w 2284392"/>
                  <a:gd name="connsiteY99" fmla="*/ 1313096 h 1421919"/>
                  <a:gd name="connsiteX100" fmla="*/ 1651679 w 2284392"/>
                  <a:gd name="connsiteY100" fmla="*/ 1308762 h 1421919"/>
                  <a:gd name="connsiteX101" fmla="*/ 1660347 w 2284392"/>
                  <a:gd name="connsiteY101" fmla="*/ 1300095 h 1421919"/>
                  <a:gd name="connsiteX102" fmla="*/ 1686349 w 2284392"/>
                  <a:gd name="connsiteY102" fmla="*/ 1291428 h 1421919"/>
                  <a:gd name="connsiteX103" fmla="*/ 1695016 w 2284392"/>
                  <a:gd name="connsiteY103" fmla="*/ 1282760 h 1421919"/>
                  <a:gd name="connsiteX104" fmla="*/ 1725351 w 2284392"/>
                  <a:gd name="connsiteY104" fmla="*/ 1274093 h 1421919"/>
                  <a:gd name="connsiteX105" fmla="*/ 1734019 w 2284392"/>
                  <a:gd name="connsiteY105" fmla="*/ 1261092 h 1421919"/>
                  <a:gd name="connsiteX106" fmla="*/ 1747020 w 2284392"/>
                  <a:gd name="connsiteY106" fmla="*/ 1256758 h 1421919"/>
                  <a:gd name="connsiteX107" fmla="*/ 1773022 w 2284392"/>
                  <a:gd name="connsiteY107" fmla="*/ 1239424 h 1421919"/>
                  <a:gd name="connsiteX108" fmla="*/ 1773022 w 2284392"/>
                  <a:gd name="connsiteY108" fmla="*/ 1239424 h 1421919"/>
                  <a:gd name="connsiteX109" fmla="*/ 1799023 w 2284392"/>
                  <a:gd name="connsiteY109" fmla="*/ 1222089 h 1421919"/>
                  <a:gd name="connsiteX110" fmla="*/ 1820692 w 2284392"/>
                  <a:gd name="connsiteY110" fmla="*/ 1204755 h 1421919"/>
                  <a:gd name="connsiteX111" fmla="*/ 1833693 w 2284392"/>
                  <a:gd name="connsiteY111" fmla="*/ 1200421 h 1421919"/>
                  <a:gd name="connsiteX112" fmla="*/ 1855361 w 2284392"/>
                  <a:gd name="connsiteY112" fmla="*/ 1183086 h 1421919"/>
                  <a:gd name="connsiteX113" fmla="*/ 1898697 w 2284392"/>
                  <a:gd name="connsiteY113" fmla="*/ 1152751 h 1421919"/>
                  <a:gd name="connsiteX114" fmla="*/ 1911698 w 2284392"/>
                  <a:gd name="connsiteY114" fmla="*/ 1148417 h 1421919"/>
                  <a:gd name="connsiteX115" fmla="*/ 1933367 w 2284392"/>
                  <a:gd name="connsiteY115" fmla="*/ 1131083 h 1421919"/>
                  <a:gd name="connsiteX116" fmla="*/ 1942034 w 2284392"/>
                  <a:gd name="connsiteY116" fmla="*/ 1122415 h 1421919"/>
                  <a:gd name="connsiteX117" fmla="*/ 1955035 w 2284392"/>
                  <a:gd name="connsiteY117" fmla="*/ 1118082 h 1421919"/>
                  <a:gd name="connsiteX118" fmla="*/ 1989704 w 2284392"/>
                  <a:gd name="connsiteY118" fmla="*/ 1092080 h 1421919"/>
                  <a:gd name="connsiteX119" fmla="*/ 2002705 w 2284392"/>
                  <a:gd name="connsiteY119" fmla="*/ 1087746 h 1421919"/>
                  <a:gd name="connsiteX120" fmla="*/ 2033041 w 2284392"/>
                  <a:gd name="connsiteY120" fmla="*/ 1061744 h 1421919"/>
                  <a:gd name="connsiteX121" fmla="*/ 2050375 w 2284392"/>
                  <a:gd name="connsiteY121" fmla="*/ 1053077 h 1421919"/>
                  <a:gd name="connsiteX122" fmla="*/ 2059042 w 2284392"/>
                  <a:gd name="connsiteY122" fmla="*/ 1040076 h 1421919"/>
                  <a:gd name="connsiteX123" fmla="*/ 2076377 w 2284392"/>
                  <a:gd name="connsiteY123" fmla="*/ 1022741 h 1421919"/>
                  <a:gd name="connsiteX124" fmla="*/ 2085044 w 2284392"/>
                  <a:gd name="connsiteY124" fmla="*/ 1009740 h 1421919"/>
                  <a:gd name="connsiteX125" fmla="*/ 2106713 w 2284392"/>
                  <a:gd name="connsiteY125" fmla="*/ 992406 h 1421919"/>
                  <a:gd name="connsiteX126" fmla="*/ 2115380 w 2284392"/>
                  <a:gd name="connsiteY126" fmla="*/ 979405 h 1421919"/>
                  <a:gd name="connsiteX127" fmla="*/ 2141382 w 2284392"/>
                  <a:gd name="connsiteY127" fmla="*/ 957737 h 1421919"/>
                  <a:gd name="connsiteX128" fmla="*/ 2158716 w 2284392"/>
                  <a:gd name="connsiteY128" fmla="*/ 931735 h 1421919"/>
                  <a:gd name="connsiteX129" fmla="*/ 2163050 w 2284392"/>
                  <a:gd name="connsiteY129" fmla="*/ 918734 h 1421919"/>
                  <a:gd name="connsiteX130" fmla="*/ 2176051 w 2284392"/>
                  <a:gd name="connsiteY130" fmla="*/ 901399 h 1421919"/>
                  <a:gd name="connsiteX131" fmla="*/ 2180385 w 2284392"/>
                  <a:gd name="connsiteY131" fmla="*/ 888398 h 1421919"/>
                  <a:gd name="connsiteX132" fmla="*/ 2206386 w 2284392"/>
                  <a:gd name="connsiteY132" fmla="*/ 840728 h 1421919"/>
                  <a:gd name="connsiteX133" fmla="*/ 2215054 w 2284392"/>
                  <a:gd name="connsiteY133" fmla="*/ 814726 h 1421919"/>
                  <a:gd name="connsiteX134" fmla="*/ 2223721 w 2284392"/>
                  <a:gd name="connsiteY134" fmla="*/ 801725 h 1421919"/>
                  <a:gd name="connsiteX135" fmla="*/ 2232388 w 2284392"/>
                  <a:gd name="connsiteY135" fmla="*/ 775723 h 1421919"/>
                  <a:gd name="connsiteX136" fmla="*/ 2241056 w 2284392"/>
                  <a:gd name="connsiteY136" fmla="*/ 758389 h 1421919"/>
                  <a:gd name="connsiteX137" fmla="*/ 2249723 w 2284392"/>
                  <a:gd name="connsiteY137" fmla="*/ 723720 h 1421919"/>
                  <a:gd name="connsiteX138" fmla="*/ 2262724 w 2284392"/>
                  <a:gd name="connsiteY138" fmla="*/ 710719 h 1421919"/>
                  <a:gd name="connsiteX139" fmla="*/ 2271391 w 2284392"/>
                  <a:gd name="connsiteY139" fmla="*/ 684717 h 1421919"/>
                  <a:gd name="connsiteX140" fmla="*/ 2284392 w 2284392"/>
                  <a:gd name="connsiteY140" fmla="*/ 654381 h 1421919"/>
                  <a:gd name="connsiteX141" fmla="*/ 2271391 w 2284392"/>
                  <a:gd name="connsiteY141" fmla="*/ 554707 h 1421919"/>
                  <a:gd name="connsiteX142" fmla="*/ 2262724 w 2284392"/>
                  <a:gd name="connsiteY142" fmla="*/ 528705 h 1421919"/>
                  <a:gd name="connsiteX143" fmla="*/ 2258390 w 2284392"/>
                  <a:gd name="connsiteY143" fmla="*/ 515704 h 1421919"/>
                  <a:gd name="connsiteX144" fmla="*/ 2249723 w 2284392"/>
                  <a:gd name="connsiteY144" fmla="*/ 398696 h 1421919"/>
                  <a:gd name="connsiteX145" fmla="*/ 2241056 w 2284392"/>
                  <a:gd name="connsiteY145" fmla="*/ 338025 h 1421919"/>
                  <a:gd name="connsiteX146" fmla="*/ 2232388 w 2284392"/>
                  <a:gd name="connsiteY146" fmla="*/ 329357 h 1421919"/>
                  <a:gd name="connsiteX147" fmla="*/ 2223721 w 2284392"/>
                  <a:gd name="connsiteY147" fmla="*/ 316357 h 1421919"/>
                  <a:gd name="connsiteX148" fmla="*/ 2206386 w 2284392"/>
                  <a:gd name="connsiteY148" fmla="*/ 286021 h 1421919"/>
                  <a:gd name="connsiteX149" fmla="*/ 2180385 w 2284392"/>
                  <a:gd name="connsiteY149" fmla="*/ 238351 h 1421919"/>
                  <a:gd name="connsiteX150" fmla="*/ 2167384 w 2284392"/>
                  <a:gd name="connsiteY150" fmla="*/ 234017 h 1421919"/>
                  <a:gd name="connsiteX151" fmla="*/ 2158716 w 2284392"/>
                  <a:gd name="connsiteY151" fmla="*/ 225350 h 1421919"/>
                  <a:gd name="connsiteX152" fmla="*/ 2132714 w 2284392"/>
                  <a:gd name="connsiteY152" fmla="*/ 212349 h 1421919"/>
                  <a:gd name="connsiteX153" fmla="*/ 2119713 w 2284392"/>
                  <a:gd name="connsiteY153" fmla="*/ 199348 h 1421919"/>
                  <a:gd name="connsiteX154" fmla="*/ 2111046 w 2284392"/>
                  <a:gd name="connsiteY154" fmla="*/ 186347 h 1421919"/>
                  <a:gd name="connsiteX155" fmla="*/ 2098045 w 2284392"/>
                  <a:gd name="connsiteY155" fmla="*/ 182013 h 1421919"/>
                  <a:gd name="connsiteX156" fmla="*/ 2085044 w 2284392"/>
                  <a:gd name="connsiteY156" fmla="*/ 173346 h 1421919"/>
                  <a:gd name="connsiteX157" fmla="*/ 2080711 w 2284392"/>
                  <a:gd name="connsiteY157" fmla="*/ 160345 h 1421919"/>
                  <a:gd name="connsiteX158" fmla="*/ 2059042 w 2284392"/>
                  <a:gd name="connsiteY158" fmla="*/ 143011 h 1421919"/>
                  <a:gd name="connsiteX159" fmla="*/ 2033041 w 2284392"/>
                  <a:gd name="connsiteY159" fmla="*/ 134343 h 1421919"/>
                  <a:gd name="connsiteX160" fmla="*/ 2020040 w 2284392"/>
                  <a:gd name="connsiteY160" fmla="*/ 125676 h 1421919"/>
                  <a:gd name="connsiteX161" fmla="*/ 1985370 w 2284392"/>
                  <a:gd name="connsiteY161" fmla="*/ 117009 h 1421919"/>
                  <a:gd name="connsiteX162" fmla="*/ 1950701 w 2284392"/>
                  <a:gd name="connsiteY162" fmla="*/ 108341 h 1421919"/>
                  <a:gd name="connsiteX163" fmla="*/ 1890030 w 2284392"/>
                  <a:gd name="connsiteY163" fmla="*/ 86673 h 1421919"/>
                  <a:gd name="connsiteX164" fmla="*/ 1868362 w 2284392"/>
                  <a:gd name="connsiteY164" fmla="*/ 82339 h 1421919"/>
                  <a:gd name="connsiteX165" fmla="*/ 1846694 w 2284392"/>
                  <a:gd name="connsiteY165" fmla="*/ 73672 h 1421919"/>
                  <a:gd name="connsiteX166" fmla="*/ 1816358 w 2284392"/>
                  <a:gd name="connsiteY166" fmla="*/ 65005 h 1421919"/>
                  <a:gd name="connsiteX167" fmla="*/ 1794690 w 2284392"/>
                  <a:gd name="connsiteY167" fmla="*/ 52004 h 1421919"/>
                  <a:gd name="connsiteX168" fmla="*/ 1777355 w 2284392"/>
                  <a:gd name="connsiteY168" fmla="*/ 47670 h 1421919"/>
                  <a:gd name="connsiteX169" fmla="*/ 1764354 w 2284392"/>
                  <a:gd name="connsiteY169" fmla="*/ 43337 h 1421919"/>
                  <a:gd name="connsiteX170" fmla="*/ 1734019 w 2284392"/>
                  <a:gd name="connsiteY170" fmla="*/ 34669 h 1421919"/>
                  <a:gd name="connsiteX171" fmla="*/ 1725351 w 2284392"/>
                  <a:gd name="connsiteY171" fmla="*/ 26002 h 1421919"/>
                  <a:gd name="connsiteX172" fmla="*/ 1669014 w 2284392"/>
                  <a:gd name="connsiteY172" fmla="*/ 17335 h 1421919"/>
                  <a:gd name="connsiteX173" fmla="*/ 1491334 w 2284392"/>
                  <a:gd name="connsiteY173" fmla="*/ 13001 h 1421919"/>
                  <a:gd name="connsiteX174" fmla="*/ 1460999 w 2284392"/>
                  <a:gd name="connsiteY174" fmla="*/ 4334 h 1421919"/>
                  <a:gd name="connsiteX175" fmla="*/ 1395994 w 2284392"/>
                  <a:gd name="connsiteY175" fmla="*/ 0 h 1421919"/>
                  <a:gd name="connsiteX176" fmla="*/ 1343990 w 2284392"/>
                  <a:gd name="connsiteY176" fmla="*/ 4334 h 1421919"/>
                  <a:gd name="connsiteX177" fmla="*/ 1313655 w 2284392"/>
                  <a:gd name="connsiteY177" fmla="*/ 13001 h 1421919"/>
                  <a:gd name="connsiteX178" fmla="*/ 1278986 w 2284392"/>
                  <a:gd name="connsiteY178" fmla="*/ 21668 h 1421919"/>
                  <a:gd name="connsiteX179" fmla="*/ 1252984 w 2284392"/>
                  <a:gd name="connsiteY179" fmla="*/ 30336 h 1421919"/>
                  <a:gd name="connsiteX180" fmla="*/ 1235649 w 2284392"/>
                  <a:gd name="connsiteY180" fmla="*/ 34669 h 1421919"/>
                  <a:gd name="connsiteX181" fmla="*/ 1196646 w 2284392"/>
                  <a:gd name="connsiteY181" fmla="*/ 47670 h 1421919"/>
                  <a:gd name="connsiteX182" fmla="*/ 1183645 w 2284392"/>
                  <a:gd name="connsiteY182" fmla="*/ 52004 h 1421919"/>
                  <a:gd name="connsiteX183" fmla="*/ 1057969 w 2284392"/>
                  <a:gd name="connsiteY183" fmla="*/ 56338 h 1421919"/>
                  <a:gd name="connsiteX184" fmla="*/ 975630 w 2284392"/>
                  <a:gd name="connsiteY184" fmla="*/ 65005 h 1421919"/>
                  <a:gd name="connsiteX185" fmla="*/ 906292 w 2284392"/>
                  <a:gd name="connsiteY185" fmla="*/ 73672 h 1421919"/>
                  <a:gd name="connsiteX186" fmla="*/ 867289 w 2284392"/>
                  <a:gd name="connsiteY186" fmla="*/ 82339 h 1421919"/>
                  <a:gd name="connsiteX187" fmla="*/ 763281 w 2284392"/>
                  <a:gd name="connsiteY187" fmla="*/ 82339 h 14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84392" h="1421919">
                    <a:moveTo>
                      <a:pt x="763281" y="82339"/>
                    </a:moveTo>
                    <a:lnTo>
                      <a:pt x="763281" y="82339"/>
                    </a:lnTo>
                    <a:cubicBezTo>
                      <a:pt x="750280" y="86673"/>
                      <a:pt x="736928" y="90069"/>
                      <a:pt x="724278" y="95340"/>
                    </a:cubicBezTo>
                    <a:cubicBezTo>
                      <a:pt x="679390" y="114044"/>
                      <a:pt x="747126" y="95047"/>
                      <a:pt x="693943" y="108341"/>
                    </a:cubicBezTo>
                    <a:cubicBezTo>
                      <a:pt x="689609" y="111230"/>
                      <a:pt x="685702" y="114894"/>
                      <a:pt x="680942" y="117009"/>
                    </a:cubicBezTo>
                    <a:cubicBezTo>
                      <a:pt x="672593" y="120720"/>
                      <a:pt x="662542" y="120608"/>
                      <a:pt x="654940" y="125676"/>
                    </a:cubicBezTo>
                    <a:cubicBezTo>
                      <a:pt x="650606" y="128565"/>
                      <a:pt x="646597" y="132014"/>
                      <a:pt x="641939" y="134343"/>
                    </a:cubicBezTo>
                    <a:cubicBezTo>
                      <a:pt x="635721" y="137452"/>
                      <a:pt x="617159" y="141622"/>
                      <a:pt x="611604" y="143011"/>
                    </a:cubicBezTo>
                    <a:cubicBezTo>
                      <a:pt x="608715" y="145900"/>
                      <a:pt x="606591" y="149851"/>
                      <a:pt x="602936" y="151678"/>
                    </a:cubicBezTo>
                    <a:cubicBezTo>
                      <a:pt x="594764" y="155764"/>
                      <a:pt x="585601" y="157456"/>
                      <a:pt x="576934" y="160345"/>
                    </a:cubicBezTo>
                    <a:cubicBezTo>
                      <a:pt x="533207" y="174921"/>
                      <a:pt x="601058" y="152674"/>
                      <a:pt x="546599" y="169012"/>
                    </a:cubicBezTo>
                    <a:cubicBezTo>
                      <a:pt x="537848" y="171637"/>
                      <a:pt x="529264" y="174791"/>
                      <a:pt x="520597" y="177680"/>
                    </a:cubicBezTo>
                    <a:lnTo>
                      <a:pt x="507596" y="182013"/>
                    </a:lnTo>
                    <a:cubicBezTo>
                      <a:pt x="503262" y="184902"/>
                      <a:pt x="499382" y="188629"/>
                      <a:pt x="494595" y="190681"/>
                    </a:cubicBezTo>
                    <a:cubicBezTo>
                      <a:pt x="489120" y="193027"/>
                      <a:pt x="481911" y="191293"/>
                      <a:pt x="477260" y="195014"/>
                    </a:cubicBezTo>
                    <a:cubicBezTo>
                      <a:pt x="473693" y="197868"/>
                      <a:pt x="476436" y="205091"/>
                      <a:pt x="472927" y="208015"/>
                    </a:cubicBezTo>
                    <a:cubicBezTo>
                      <a:pt x="466951" y="212995"/>
                      <a:pt x="458543" y="213952"/>
                      <a:pt x="451259" y="216683"/>
                    </a:cubicBezTo>
                    <a:cubicBezTo>
                      <a:pt x="432317" y="223786"/>
                      <a:pt x="428711" y="222506"/>
                      <a:pt x="403588" y="229684"/>
                    </a:cubicBezTo>
                    <a:cubicBezTo>
                      <a:pt x="394803" y="232194"/>
                      <a:pt x="386449" y="236135"/>
                      <a:pt x="377586" y="238351"/>
                    </a:cubicBezTo>
                    <a:cubicBezTo>
                      <a:pt x="371808" y="239796"/>
                      <a:pt x="365957" y="240974"/>
                      <a:pt x="360252" y="242685"/>
                    </a:cubicBezTo>
                    <a:cubicBezTo>
                      <a:pt x="351501" y="245310"/>
                      <a:pt x="334250" y="251352"/>
                      <a:pt x="334250" y="251352"/>
                    </a:cubicBezTo>
                    <a:cubicBezTo>
                      <a:pt x="329916" y="255686"/>
                      <a:pt x="326606" y="261377"/>
                      <a:pt x="321249" y="264353"/>
                    </a:cubicBezTo>
                    <a:cubicBezTo>
                      <a:pt x="313263" y="268790"/>
                      <a:pt x="302849" y="267952"/>
                      <a:pt x="295247" y="273020"/>
                    </a:cubicBezTo>
                    <a:lnTo>
                      <a:pt x="282246" y="281687"/>
                    </a:lnTo>
                    <a:cubicBezTo>
                      <a:pt x="272312" y="311494"/>
                      <a:pt x="286813" y="276208"/>
                      <a:pt x="260578" y="307689"/>
                    </a:cubicBezTo>
                    <a:cubicBezTo>
                      <a:pt x="234412" y="339087"/>
                      <a:pt x="283058" y="302814"/>
                      <a:pt x="243243" y="329357"/>
                    </a:cubicBezTo>
                    <a:cubicBezTo>
                      <a:pt x="240354" y="333691"/>
                      <a:pt x="236905" y="337700"/>
                      <a:pt x="234576" y="342358"/>
                    </a:cubicBezTo>
                    <a:cubicBezTo>
                      <a:pt x="232533" y="346444"/>
                      <a:pt x="232592" y="351442"/>
                      <a:pt x="230242" y="355359"/>
                    </a:cubicBezTo>
                    <a:cubicBezTo>
                      <a:pt x="228140" y="358863"/>
                      <a:pt x="224127" y="360836"/>
                      <a:pt x="221575" y="364027"/>
                    </a:cubicBezTo>
                    <a:cubicBezTo>
                      <a:pt x="218322" y="368094"/>
                      <a:pt x="216975" y="373774"/>
                      <a:pt x="212908" y="377028"/>
                    </a:cubicBezTo>
                    <a:cubicBezTo>
                      <a:pt x="209341" y="379882"/>
                      <a:pt x="204241" y="379917"/>
                      <a:pt x="199907" y="381361"/>
                    </a:cubicBezTo>
                    <a:cubicBezTo>
                      <a:pt x="197018" y="385695"/>
                      <a:pt x="194494" y="390295"/>
                      <a:pt x="191240" y="394362"/>
                    </a:cubicBezTo>
                    <a:cubicBezTo>
                      <a:pt x="179506" y="409030"/>
                      <a:pt x="173878" y="403112"/>
                      <a:pt x="165238" y="429031"/>
                    </a:cubicBezTo>
                    <a:cubicBezTo>
                      <a:pt x="154344" y="461710"/>
                      <a:pt x="169039" y="421429"/>
                      <a:pt x="152237" y="455033"/>
                    </a:cubicBezTo>
                    <a:cubicBezTo>
                      <a:pt x="150194" y="459119"/>
                      <a:pt x="151896" y="465815"/>
                      <a:pt x="147903" y="468034"/>
                    </a:cubicBezTo>
                    <a:cubicBezTo>
                      <a:pt x="137490" y="473819"/>
                      <a:pt x="124535" y="472936"/>
                      <a:pt x="113234" y="476702"/>
                    </a:cubicBezTo>
                    <a:lnTo>
                      <a:pt x="100233" y="481035"/>
                    </a:lnTo>
                    <a:cubicBezTo>
                      <a:pt x="95899" y="483924"/>
                      <a:pt x="90915" y="486020"/>
                      <a:pt x="87232" y="489703"/>
                    </a:cubicBezTo>
                    <a:cubicBezTo>
                      <a:pt x="83549" y="493386"/>
                      <a:pt x="81819" y="498636"/>
                      <a:pt x="78565" y="502703"/>
                    </a:cubicBezTo>
                    <a:cubicBezTo>
                      <a:pt x="76012" y="505894"/>
                      <a:pt x="72786" y="508482"/>
                      <a:pt x="69897" y="511371"/>
                    </a:cubicBezTo>
                    <a:cubicBezTo>
                      <a:pt x="59583" y="542314"/>
                      <a:pt x="66298" y="529771"/>
                      <a:pt x="52563" y="550374"/>
                    </a:cubicBezTo>
                    <a:cubicBezTo>
                      <a:pt x="51118" y="557597"/>
                      <a:pt x="49271" y="564750"/>
                      <a:pt x="48229" y="572042"/>
                    </a:cubicBezTo>
                    <a:cubicBezTo>
                      <a:pt x="45227" y="593053"/>
                      <a:pt x="43824" y="620071"/>
                      <a:pt x="39562" y="641380"/>
                    </a:cubicBezTo>
                    <a:cubicBezTo>
                      <a:pt x="38666" y="645859"/>
                      <a:pt x="36673" y="650047"/>
                      <a:pt x="35228" y="654381"/>
                    </a:cubicBezTo>
                    <a:cubicBezTo>
                      <a:pt x="31831" y="688360"/>
                      <a:pt x="32676" y="701038"/>
                      <a:pt x="22227" y="732387"/>
                    </a:cubicBezTo>
                    <a:lnTo>
                      <a:pt x="9226" y="771390"/>
                    </a:lnTo>
                    <a:lnTo>
                      <a:pt x="4893" y="784391"/>
                    </a:lnTo>
                    <a:cubicBezTo>
                      <a:pt x="-1158" y="838850"/>
                      <a:pt x="-2089" y="827248"/>
                      <a:pt x="4893" y="897066"/>
                    </a:cubicBezTo>
                    <a:cubicBezTo>
                      <a:pt x="5348" y="901611"/>
                      <a:pt x="7971" y="905675"/>
                      <a:pt x="9226" y="910067"/>
                    </a:cubicBezTo>
                    <a:cubicBezTo>
                      <a:pt x="11077" y="916547"/>
                      <a:pt x="14431" y="933475"/>
                      <a:pt x="17894" y="940402"/>
                    </a:cubicBezTo>
                    <a:cubicBezTo>
                      <a:pt x="20223" y="945060"/>
                      <a:pt x="23672" y="949069"/>
                      <a:pt x="26561" y="953403"/>
                    </a:cubicBezTo>
                    <a:cubicBezTo>
                      <a:pt x="28006" y="959181"/>
                      <a:pt x="29603" y="964924"/>
                      <a:pt x="30895" y="970738"/>
                    </a:cubicBezTo>
                    <a:cubicBezTo>
                      <a:pt x="32493" y="977928"/>
                      <a:pt x="33290" y="985300"/>
                      <a:pt x="35228" y="992406"/>
                    </a:cubicBezTo>
                    <a:cubicBezTo>
                      <a:pt x="37632" y="1001220"/>
                      <a:pt x="41006" y="1009741"/>
                      <a:pt x="43895" y="1018408"/>
                    </a:cubicBezTo>
                    <a:cubicBezTo>
                      <a:pt x="45340" y="1022742"/>
                      <a:pt x="45879" y="1027492"/>
                      <a:pt x="48229" y="1031409"/>
                    </a:cubicBezTo>
                    <a:cubicBezTo>
                      <a:pt x="52563" y="1038632"/>
                      <a:pt x="57463" y="1045543"/>
                      <a:pt x="61230" y="1053077"/>
                    </a:cubicBezTo>
                    <a:cubicBezTo>
                      <a:pt x="63273" y="1057163"/>
                      <a:pt x="63521" y="1061992"/>
                      <a:pt x="65564" y="1066078"/>
                    </a:cubicBezTo>
                    <a:cubicBezTo>
                      <a:pt x="67893" y="1070736"/>
                      <a:pt x="71902" y="1074421"/>
                      <a:pt x="74231" y="1079079"/>
                    </a:cubicBezTo>
                    <a:cubicBezTo>
                      <a:pt x="76274" y="1083165"/>
                      <a:pt x="76522" y="1087994"/>
                      <a:pt x="78565" y="1092080"/>
                    </a:cubicBezTo>
                    <a:cubicBezTo>
                      <a:pt x="80894" y="1096738"/>
                      <a:pt x="84903" y="1100423"/>
                      <a:pt x="87232" y="1105081"/>
                    </a:cubicBezTo>
                    <a:cubicBezTo>
                      <a:pt x="89275" y="1109167"/>
                      <a:pt x="89523" y="1113996"/>
                      <a:pt x="91566" y="1118082"/>
                    </a:cubicBezTo>
                    <a:cubicBezTo>
                      <a:pt x="93895" y="1122740"/>
                      <a:pt x="96773" y="1127190"/>
                      <a:pt x="100233" y="1131083"/>
                    </a:cubicBezTo>
                    <a:cubicBezTo>
                      <a:pt x="108376" y="1140244"/>
                      <a:pt x="120753" y="1146122"/>
                      <a:pt x="126235" y="1157085"/>
                    </a:cubicBezTo>
                    <a:cubicBezTo>
                      <a:pt x="129124" y="1162863"/>
                      <a:pt x="131147" y="1169162"/>
                      <a:pt x="134902" y="1174419"/>
                    </a:cubicBezTo>
                    <a:cubicBezTo>
                      <a:pt x="160514" y="1210275"/>
                      <a:pt x="136916" y="1166027"/>
                      <a:pt x="156570" y="1200421"/>
                    </a:cubicBezTo>
                    <a:cubicBezTo>
                      <a:pt x="159775" y="1206030"/>
                      <a:pt x="162693" y="1211818"/>
                      <a:pt x="165238" y="1217756"/>
                    </a:cubicBezTo>
                    <a:cubicBezTo>
                      <a:pt x="167037" y="1221955"/>
                      <a:pt x="167221" y="1226840"/>
                      <a:pt x="169571" y="1230757"/>
                    </a:cubicBezTo>
                    <a:cubicBezTo>
                      <a:pt x="171673" y="1234261"/>
                      <a:pt x="175687" y="1236233"/>
                      <a:pt x="178239" y="1239424"/>
                    </a:cubicBezTo>
                    <a:cubicBezTo>
                      <a:pt x="203667" y="1271208"/>
                      <a:pt x="168701" y="1235087"/>
                      <a:pt x="199907" y="1261092"/>
                    </a:cubicBezTo>
                    <a:cubicBezTo>
                      <a:pt x="204615" y="1265015"/>
                      <a:pt x="207551" y="1271117"/>
                      <a:pt x="212908" y="1274093"/>
                    </a:cubicBezTo>
                    <a:cubicBezTo>
                      <a:pt x="220894" y="1278530"/>
                      <a:pt x="230243" y="1279871"/>
                      <a:pt x="238910" y="1282760"/>
                    </a:cubicBezTo>
                    <a:lnTo>
                      <a:pt x="251911" y="1287094"/>
                    </a:lnTo>
                    <a:cubicBezTo>
                      <a:pt x="254800" y="1291428"/>
                      <a:pt x="256161" y="1297335"/>
                      <a:pt x="260578" y="1300095"/>
                    </a:cubicBezTo>
                    <a:cubicBezTo>
                      <a:pt x="268325" y="1304937"/>
                      <a:pt x="277913" y="1305873"/>
                      <a:pt x="286580" y="1308762"/>
                    </a:cubicBezTo>
                    <a:cubicBezTo>
                      <a:pt x="301889" y="1313865"/>
                      <a:pt x="318600" y="1319807"/>
                      <a:pt x="334250" y="1321763"/>
                    </a:cubicBezTo>
                    <a:lnTo>
                      <a:pt x="368919" y="1326097"/>
                    </a:lnTo>
                    <a:cubicBezTo>
                      <a:pt x="373253" y="1327541"/>
                      <a:pt x="377513" y="1329228"/>
                      <a:pt x="381920" y="1330430"/>
                    </a:cubicBezTo>
                    <a:cubicBezTo>
                      <a:pt x="393412" y="1333564"/>
                      <a:pt x="405288" y="1335332"/>
                      <a:pt x="416589" y="1339098"/>
                    </a:cubicBezTo>
                    <a:cubicBezTo>
                      <a:pt x="443291" y="1347997"/>
                      <a:pt x="414796" y="1337819"/>
                      <a:pt x="446925" y="1352099"/>
                    </a:cubicBezTo>
                    <a:cubicBezTo>
                      <a:pt x="454034" y="1355258"/>
                      <a:pt x="461484" y="1357607"/>
                      <a:pt x="468593" y="1360766"/>
                    </a:cubicBezTo>
                    <a:cubicBezTo>
                      <a:pt x="474497" y="1363390"/>
                      <a:pt x="480388" y="1366109"/>
                      <a:pt x="485928" y="1369433"/>
                    </a:cubicBezTo>
                    <a:cubicBezTo>
                      <a:pt x="502729" y="1379514"/>
                      <a:pt x="511652" y="1388830"/>
                      <a:pt x="529264" y="1395435"/>
                    </a:cubicBezTo>
                    <a:cubicBezTo>
                      <a:pt x="536259" y="1398058"/>
                      <a:pt x="562383" y="1402926"/>
                      <a:pt x="568267" y="1404103"/>
                    </a:cubicBezTo>
                    <a:cubicBezTo>
                      <a:pt x="572601" y="1406992"/>
                      <a:pt x="576215" y="1411507"/>
                      <a:pt x="581268" y="1412770"/>
                    </a:cubicBezTo>
                    <a:cubicBezTo>
                      <a:pt x="593958" y="1415942"/>
                      <a:pt x="607190" y="1417103"/>
                      <a:pt x="620271" y="1417103"/>
                    </a:cubicBezTo>
                    <a:cubicBezTo>
                      <a:pt x="679515" y="1417103"/>
                      <a:pt x="738724" y="1414214"/>
                      <a:pt x="797950" y="1412770"/>
                    </a:cubicBezTo>
                    <a:cubicBezTo>
                      <a:pt x="985589" y="1426172"/>
                      <a:pt x="878752" y="1422318"/>
                      <a:pt x="1118641" y="1417103"/>
                    </a:cubicBezTo>
                    <a:cubicBezTo>
                      <a:pt x="1154725" y="1408083"/>
                      <a:pt x="1116748" y="1416754"/>
                      <a:pt x="1174978" y="1408436"/>
                    </a:cubicBezTo>
                    <a:cubicBezTo>
                      <a:pt x="1212252" y="1403111"/>
                      <a:pt x="1182758" y="1406492"/>
                      <a:pt x="1209647" y="1399769"/>
                    </a:cubicBezTo>
                    <a:lnTo>
                      <a:pt x="1244316" y="1391102"/>
                    </a:lnTo>
                    <a:cubicBezTo>
                      <a:pt x="1248650" y="1388213"/>
                      <a:pt x="1252557" y="1384549"/>
                      <a:pt x="1257317" y="1382434"/>
                    </a:cubicBezTo>
                    <a:cubicBezTo>
                      <a:pt x="1265666" y="1378723"/>
                      <a:pt x="1274652" y="1376656"/>
                      <a:pt x="1283319" y="1373767"/>
                    </a:cubicBezTo>
                    <a:lnTo>
                      <a:pt x="1309321" y="1365100"/>
                    </a:lnTo>
                    <a:cubicBezTo>
                      <a:pt x="1313655" y="1363655"/>
                      <a:pt x="1318236" y="1362809"/>
                      <a:pt x="1322322" y="1360766"/>
                    </a:cubicBezTo>
                    <a:cubicBezTo>
                      <a:pt x="1328100" y="1357877"/>
                      <a:pt x="1334048" y="1355304"/>
                      <a:pt x="1339657" y="1352099"/>
                    </a:cubicBezTo>
                    <a:cubicBezTo>
                      <a:pt x="1344179" y="1349515"/>
                      <a:pt x="1347898" y="1345546"/>
                      <a:pt x="1352658" y="1343431"/>
                    </a:cubicBezTo>
                    <a:cubicBezTo>
                      <a:pt x="1357574" y="1341246"/>
                      <a:pt x="1387226" y="1331526"/>
                      <a:pt x="1395994" y="1330430"/>
                    </a:cubicBezTo>
                    <a:cubicBezTo>
                      <a:pt x="1413254" y="1328273"/>
                      <a:pt x="1430617" y="1326792"/>
                      <a:pt x="1447998" y="1326097"/>
                    </a:cubicBezTo>
                    <a:cubicBezTo>
                      <a:pt x="1502866" y="1323902"/>
                      <a:pt x="1557784" y="1323208"/>
                      <a:pt x="1612677" y="1321763"/>
                    </a:cubicBezTo>
                    <a:lnTo>
                      <a:pt x="1638678" y="1313096"/>
                    </a:lnTo>
                    <a:lnTo>
                      <a:pt x="1651679" y="1308762"/>
                    </a:lnTo>
                    <a:cubicBezTo>
                      <a:pt x="1654568" y="1305873"/>
                      <a:pt x="1656692" y="1301922"/>
                      <a:pt x="1660347" y="1300095"/>
                    </a:cubicBezTo>
                    <a:cubicBezTo>
                      <a:pt x="1668519" y="1296009"/>
                      <a:pt x="1686349" y="1291428"/>
                      <a:pt x="1686349" y="1291428"/>
                    </a:cubicBezTo>
                    <a:cubicBezTo>
                      <a:pt x="1689238" y="1288539"/>
                      <a:pt x="1691512" y="1284862"/>
                      <a:pt x="1695016" y="1282760"/>
                    </a:cubicBezTo>
                    <a:cubicBezTo>
                      <a:pt x="1699453" y="1280098"/>
                      <a:pt x="1722119" y="1274901"/>
                      <a:pt x="1725351" y="1274093"/>
                    </a:cubicBezTo>
                    <a:cubicBezTo>
                      <a:pt x="1728240" y="1269759"/>
                      <a:pt x="1729952" y="1264346"/>
                      <a:pt x="1734019" y="1261092"/>
                    </a:cubicBezTo>
                    <a:cubicBezTo>
                      <a:pt x="1737586" y="1258238"/>
                      <a:pt x="1743027" y="1258976"/>
                      <a:pt x="1747020" y="1256758"/>
                    </a:cubicBezTo>
                    <a:cubicBezTo>
                      <a:pt x="1756126" y="1251699"/>
                      <a:pt x="1764355" y="1245202"/>
                      <a:pt x="1773022" y="1239424"/>
                    </a:cubicBezTo>
                    <a:lnTo>
                      <a:pt x="1773022" y="1239424"/>
                    </a:lnTo>
                    <a:cubicBezTo>
                      <a:pt x="1789252" y="1223193"/>
                      <a:pt x="1780208" y="1228361"/>
                      <a:pt x="1799023" y="1222089"/>
                    </a:cubicBezTo>
                    <a:cubicBezTo>
                      <a:pt x="1807085" y="1214028"/>
                      <a:pt x="1809759" y="1210222"/>
                      <a:pt x="1820692" y="1204755"/>
                    </a:cubicBezTo>
                    <a:cubicBezTo>
                      <a:pt x="1824778" y="1202712"/>
                      <a:pt x="1829359" y="1201866"/>
                      <a:pt x="1833693" y="1200421"/>
                    </a:cubicBezTo>
                    <a:cubicBezTo>
                      <a:pt x="1850139" y="1175751"/>
                      <a:pt x="1832819" y="1195968"/>
                      <a:pt x="1855361" y="1183086"/>
                    </a:cubicBezTo>
                    <a:cubicBezTo>
                      <a:pt x="1869210" y="1175172"/>
                      <a:pt x="1883730" y="1157740"/>
                      <a:pt x="1898697" y="1152751"/>
                    </a:cubicBezTo>
                    <a:lnTo>
                      <a:pt x="1911698" y="1148417"/>
                    </a:lnTo>
                    <a:cubicBezTo>
                      <a:pt x="1932636" y="1127481"/>
                      <a:pt x="1906020" y="1152961"/>
                      <a:pt x="1933367" y="1131083"/>
                    </a:cubicBezTo>
                    <a:cubicBezTo>
                      <a:pt x="1936558" y="1128531"/>
                      <a:pt x="1938530" y="1124517"/>
                      <a:pt x="1942034" y="1122415"/>
                    </a:cubicBezTo>
                    <a:cubicBezTo>
                      <a:pt x="1945951" y="1120065"/>
                      <a:pt x="1950701" y="1119526"/>
                      <a:pt x="1955035" y="1118082"/>
                    </a:cubicBezTo>
                    <a:cubicBezTo>
                      <a:pt x="1965303" y="1107813"/>
                      <a:pt x="1974999" y="1096982"/>
                      <a:pt x="1989704" y="1092080"/>
                    </a:cubicBezTo>
                    <a:lnTo>
                      <a:pt x="2002705" y="1087746"/>
                    </a:lnTo>
                    <a:cubicBezTo>
                      <a:pt x="2014524" y="1075927"/>
                      <a:pt x="2018215" y="1071010"/>
                      <a:pt x="2033041" y="1061744"/>
                    </a:cubicBezTo>
                    <a:cubicBezTo>
                      <a:pt x="2038519" y="1058320"/>
                      <a:pt x="2044597" y="1055966"/>
                      <a:pt x="2050375" y="1053077"/>
                    </a:cubicBezTo>
                    <a:cubicBezTo>
                      <a:pt x="2053264" y="1048743"/>
                      <a:pt x="2055652" y="1044030"/>
                      <a:pt x="2059042" y="1040076"/>
                    </a:cubicBezTo>
                    <a:cubicBezTo>
                      <a:pt x="2064360" y="1033871"/>
                      <a:pt x="2071844" y="1029540"/>
                      <a:pt x="2076377" y="1022741"/>
                    </a:cubicBezTo>
                    <a:cubicBezTo>
                      <a:pt x="2079266" y="1018407"/>
                      <a:pt x="2081790" y="1013807"/>
                      <a:pt x="2085044" y="1009740"/>
                    </a:cubicBezTo>
                    <a:cubicBezTo>
                      <a:pt x="2092100" y="1000920"/>
                      <a:pt x="2097062" y="998840"/>
                      <a:pt x="2106713" y="992406"/>
                    </a:cubicBezTo>
                    <a:cubicBezTo>
                      <a:pt x="2109602" y="988072"/>
                      <a:pt x="2111697" y="983088"/>
                      <a:pt x="2115380" y="979405"/>
                    </a:cubicBezTo>
                    <a:cubicBezTo>
                      <a:pt x="2140419" y="954366"/>
                      <a:pt x="2116534" y="989686"/>
                      <a:pt x="2141382" y="957737"/>
                    </a:cubicBezTo>
                    <a:cubicBezTo>
                      <a:pt x="2147777" y="949514"/>
                      <a:pt x="2155422" y="941617"/>
                      <a:pt x="2158716" y="931735"/>
                    </a:cubicBezTo>
                    <a:cubicBezTo>
                      <a:pt x="2160161" y="927401"/>
                      <a:pt x="2160784" y="922700"/>
                      <a:pt x="2163050" y="918734"/>
                    </a:cubicBezTo>
                    <a:cubicBezTo>
                      <a:pt x="2166634" y="912463"/>
                      <a:pt x="2171717" y="907177"/>
                      <a:pt x="2176051" y="901399"/>
                    </a:cubicBezTo>
                    <a:cubicBezTo>
                      <a:pt x="2177496" y="897065"/>
                      <a:pt x="2178342" y="892484"/>
                      <a:pt x="2180385" y="888398"/>
                    </a:cubicBezTo>
                    <a:cubicBezTo>
                      <a:pt x="2196210" y="856747"/>
                      <a:pt x="2186743" y="899651"/>
                      <a:pt x="2206386" y="840728"/>
                    </a:cubicBezTo>
                    <a:cubicBezTo>
                      <a:pt x="2209275" y="832061"/>
                      <a:pt x="2211343" y="823075"/>
                      <a:pt x="2215054" y="814726"/>
                    </a:cubicBezTo>
                    <a:cubicBezTo>
                      <a:pt x="2217169" y="809967"/>
                      <a:pt x="2221606" y="806484"/>
                      <a:pt x="2223721" y="801725"/>
                    </a:cubicBezTo>
                    <a:cubicBezTo>
                      <a:pt x="2227431" y="793376"/>
                      <a:pt x="2228302" y="783894"/>
                      <a:pt x="2232388" y="775723"/>
                    </a:cubicBezTo>
                    <a:lnTo>
                      <a:pt x="2241056" y="758389"/>
                    </a:lnTo>
                    <a:cubicBezTo>
                      <a:pt x="2241682" y="755260"/>
                      <a:pt x="2245914" y="729433"/>
                      <a:pt x="2249723" y="723720"/>
                    </a:cubicBezTo>
                    <a:cubicBezTo>
                      <a:pt x="2253123" y="718621"/>
                      <a:pt x="2258390" y="715053"/>
                      <a:pt x="2262724" y="710719"/>
                    </a:cubicBezTo>
                    <a:cubicBezTo>
                      <a:pt x="2265613" y="702052"/>
                      <a:pt x="2267998" y="693200"/>
                      <a:pt x="2271391" y="684717"/>
                    </a:cubicBezTo>
                    <a:cubicBezTo>
                      <a:pt x="2292804" y="631184"/>
                      <a:pt x="2270449" y="696217"/>
                      <a:pt x="2284392" y="654381"/>
                    </a:cubicBezTo>
                    <a:cubicBezTo>
                      <a:pt x="2282089" y="624437"/>
                      <a:pt x="2281282" y="584380"/>
                      <a:pt x="2271391" y="554707"/>
                    </a:cubicBezTo>
                    <a:lnTo>
                      <a:pt x="2262724" y="528705"/>
                    </a:lnTo>
                    <a:lnTo>
                      <a:pt x="2258390" y="515704"/>
                    </a:lnTo>
                    <a:cubicBezTo>
                      <a:pt x="2249148" y="432512"/>
                      <a:pt x="2258832" y="526209"/>
                      <a:pt x="2249723" y="398696"/>
                    </a:cubicBezTo>
                    <a:cubicBezTo>
                      <a:pt x="2249630" y="397397"/>
                      <a:pt x="2246927" y="349766"/>
                      <a:pt x="2241056" y="338025"/>
                    </a:cubicBezTo>
                    <a:cubicBezTo>
                      <a:pt x="2239229" y="334370"/>
                      <a:pt x="2234941" y="332548"/>
                      <a:pt x="2232388" y="329357"/>
                    </a:cubicBezTo>
                    <a:cubicBezTo>
                      <a:pt x="2229134" y="325290"/>
                      <a:pt x="2226050" y="321015"/>
                      <a:pt x="2223721" y="316357"/>
                    </a:cubicBezTo>
                    <a:cubicBezTo>
                      <a:pt x="2208444" y="285802"/>
                      <a:pt x="2223230" y="302863"/>
                      <a:pt x="2206386" y="286021"/>
                    </a:cubicBezTo>
                    <a:cubicBezTo>
                      <a:pt x="2202556" y="276445"/>
                      <a:pt x="2190377" y="241682"/>
                      <a:pt x="2180385" y="238351"/>
                    </a:cubicBezTo>
                    <a:lnTo>
                      <a:pt x="2167384" y="234017"/>
                    </a:lnTo>
                    <a:cubicBezTo>
                      <a:pt x="2164495" y="231128"/>
                      <a:pt x="2162220" y="227452"/>
                      <a:pt x="2158716" y="225350"/>
                    </a:cubicBezTo>
                    <a:cubicBezTo>
                      <a:pt x="2130799" y="208601"/>
                      <a:pt x="2160889" y="235827"/>
                      <a:pt x="2132714" y="212349"/>
                    </a:cubicBezTo>
                    <a:cubicBezTo>
                      <a:pt x="2128006" y="208426"/>
                      <a:pt x="2123636" y="204056"/>
                      <a:pt x="2119713" y="199348"/>
                    </a:cubicBezTo>
                    <a:cubicBezTo>
                      <a:pt x="2116379" y="195347"/>
                      <a:pt x="2115113" y="189601"/>
                      <a:pt x="2111046" y="186347"/>
                    </a:cubicBezTo>
                    <a:cubicBezTo>
                      <a:pt x="2107479" y="183493"/>
                      <a:pt x="2102131" y="184056"/>
                      <a:pt x="2098045" y="182013"/>
                    </a:cubicBezTo>
                    <a:cubicBezTo>
                      <a:pt x="2093387" y="179684"/>
                      <a:pt x="2089378" y="176235"/>
                      <a:pt x="2085044" y="173346"/>
                    </a:cubicBezTo>
                    <a:cubicBezTo>
                      <a:pt x="2083600" y="169012"/>
                      <a:pt x="2083061" y="164262"/>
                      <a:pt x="2080711" y="160345"/>
                    </a:cubicBezTo>
                    <a:cubicBezTo>
                      <a:pt x="2077437" y="154888"/>
                      <a:pt x="2063872" y="145158"/>
                      <a:pt x="2059042" y="143011"/>
                    </a:cubicBezTo>
                    <a:cubicBezTo>
                      <a:pt x="2050694" y="139300"/>
                      <a:pt x="2040643" y="139411"/>
                      <a:pt x="2033041" y="134343"/>
                    </a:cubicBezTo>
                    <a:cubicBezTo>
                      <a:pt x="2028707" y="131454"/>
                      <a:pt x="2024935" y="127456"/>
                      <a:pt x="2020040" y="125676"/>
                    </a:cubicBezTo>
                    <a:cubicBezTo>
                      <a:pt x="2008845" y="121605"/>
                      <a:pt x="1996671" y="120776"/>
                      <a:pt x="1985370" y="117009"/>
                    </a:cubicBezTo>
                    <a:cubicBezTo>
                      <a:pt x="1955657" y="107104"/>
                      <a:pt x="1992529" y="118798"/>
                      <a:pt x="1950701" y="108341"/>
                    </a:cubicBezTo>
                    <a:cubicBezTo>
                      <a:pt x="1883623" y="91571"/>
                      <a:pt x="1957404" y="109132"/>
                      <a:pt x="1890030" y="86673"/>
                    </a:cubicBezTo>
                    <a:cubicBezTo>
                      <a:pt x="1883042" y="84344"/>
                      <a:pt x="1875417" y="84456"/>
                      <a:pt x="1868362" y="82339"/>
                    </a:cubicBezTo>
                    <a:cubicBezTo>
                      <a:pt x="1860911" y="80104"/>
                      <a:pt x="1853978" y="76403"/>
                      <a:pt x="1846694" y="73672"/>
                    </a:cubicBezTo>
                    <a:cubicBezTo>
                      <a:pt x="1834265" y="69012"/>
                      <a:pt x="1830010" y="68418"/>
                      <a:pt x="1816358" y="65005"/>
                    </a:cubicBezTo>
                    <a:cubicBezTo>
                      <a:pt x="1809135" y="60671"/>
                      <a:pt x="1802387" y="55425"/>
                      <a:pt x="1794690" y="52004"/>
                    </a:cubicBezTo>
                    <a:cubicBezTo>
                      <a:pt x="1789247" y="49585"/>
                      <a:pt x="1783082" y="49306"/>
                      <a:pt x="1777355" y="47670"/>
                    </a:cubicBezTo>
                    <a:cubicBezTo>
                      <a:pt x="1772963" y="46415"/>
                      <a:pt x="1768746" y="44592"/>
                      <a:pt x="1764354" y="43337"/>
                    </a:cubicBezTo>
                    <a:cubicBezTo>
                      <a:pt x="1726290" y="32462"/>
                      <a:pt x="1765171" y="45054"/>
                      <a:pt x="1734019" y="34669"/>
                    </a:cubicBezTo>
                    <a:cubicBezTo>
                      <a:pt x="1731130" y="31780"/>
                      <a:pt x="1729107" y="27611"/>
                      <a:pt x="1725351" y="26002"/>
                    </a:cubicBezTo>
                    <a:cubicBezTo>
                      <a:pt x="1717529" y="22650"/>
                      <a:pt x="1671043" y="17418"/>
                      <a:pt x="1669014" y="17335"/>
                    </a:cubicBezTo>
                    <a:cubicBezTo>
                      <a:pt x="1609819" y="14919"/>
                      <a:pt x="1550561" y="14446"/>
                      <a:pt x="1491334" y="13001"/>
                    </a:cubicBezTo>
                    <a:cubicBezTo>
                      <a:pt x="1483274" y="10314"/>
                      <a:pt x="1468956" y="5172"/>
                      <a:pt x="1460999" y="4334"/>
                    </a:cubicBezTo>
                    <a:cubicBezTo>
                      <a:pt x="1439402" y="2061"/>
                      <a:pt x="1417662" y="1445"/>
                      <a:pt x="1395994" y="0"/>
                    </a:cubicBezTo>
                    <a:cubicBezTo>
                      <a:pt x="1378659" y="1445"/>
                      <a:pt x="1361250" y="2177"/>
                      <a:pt x="1343990" y="4334"/>
                    </a:cubicBezTo>
                    <a:cubicBezTo>
                      <a:pt x="1330657" y="6001"/>
                      <a:pt x="1325838" y="9678"/>
                      <a:pt x="1313655" y="13001"/>
                    </a:cubicBezTo>
                    <a:cubicBezTo>
                      <a:pt x="1302163" y="16135"/>
                      <a:pt x="1290287" y="17901"/>
                      <a:pt x="1278986" y="21668"/>
                    </a:cubicBezTo>
                    <a:cubicBezTo>
                      <a:pt x="1270319" y="24557"/>
                      <a:pt x="1261848" y="28120"/>
                      <a:pt x="1252984" y="30336"/>
                    </a:cubicBezTo>
                    <a:cubicBezTo>
                      <a:pt x="1247206" y="31780"/>
                      <a:pt x="1241354" y="32958"/>
                      <a:pt x="1235649" y="34669"/>
                    </a:cubicBezTo>
                    <a:cubicBezTo>
                      <a:pt x="1222523" y="38607"/>
                      <a:pt x="1209647" y="43336"/>
                      <a:pt x="1196646" y="47670"/>
                    </a:cubicBezTo>
                    <a:cubicBezTo>
                      <a:pt x="1192312" y="49115"/>
                      <a:pt x="1188210" y="51847"/>
                      <a:pt x="1183645" y="52004"/>
                    </a:cubicBezTo>
                    <a:lnTo>
                      <a:pt x="1057969" y="56338"/>
                    </a:lnTo>
                    <a:cubicBezTo>
                      <a:pt x="1000646" y="65891"/>
                      <a:pt x="1068046" y="55445"/>
                      <a:pt x="975630" y="65005"/>
                    </a:cubicBezTo>
                    <a:cubicBezTo>
                      <a:pt x="952461" y="67402"/>
                      <a:pt x="906292" y="73672"/>
                      <a:pt x="906292" y="73672"/>
                    </a:cubicBezTo>
                    <a:cubicBezTo>
                      <a:pt x="898713" y="75567"/>
                      <a:pt x="873896" y="82064"/>
                      <a:pt x="867289" y="82339"/>
                    </a:cubicBezTo>
                    <a:cubicBezTo>
                      <a:pt x="839866" y="83481"/>
                      <a:pt x="780616" y="82339"/>
                      <a:pt x="763281" y="823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B2AB6A5A-E040-4140-9483-0D2EC2A1D5CE}"/>
                </a:ext>
              </a:extLst>
            </p:cNvPr>
            <p:cNvSpPr txBox="1"/>
            <p:nvPr/>
          </p:nvSpPr>
          <p:spPr>
            <a:xfrm>
              <a:off x="6171070" y="4329496"/>
              <a:ext cx="2092997" cy="1077218"/>
            </a:xfrm>
            <a:prstGeom prst="rect">
              <a:avLst/>
            </a:prstGeom>
            <a:noFill/>
          </p:spPr>
          <p:txBody>
            <a:bodyPr wrap="square" rtlCol="0">
              <a:spAutoFit/>
            </a:bodyPr>
            <a:lstStyle/>
            <a:p>
              <a:pPr algn="ctr"/>
              <a:r>
                <a:rPr lang="en-GB" sz="1600" dirty="0"/>
                <a:t>If someone was not treating you well as a friend, what could you do?</a:t>
              </a:r>
            </a:p>
          </p:txBody>
        </p:sp>
      </p:grpSp>
      <p:pic>
        <p:nvPicPr>
          <p:cNvPr id="22" name="Picture 21">
            <a:extLst>
              <a:ext uri="{FF2B5EF4-FFF2-40B4-BE49-F238E27FC236}">
                <a16:creationId xmlns:a16="http://schemas.microsoft.com/office/drawing/2014/main" id="{A085BA96-845F-4B8B-B0B3-AC0DDE638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497205"/>
            <a:ext cx="2003454" cy="2363843"/>
          </a:xfrm>
          <a:prstGeom prst="rect">
            <a:avLst/>
          </a:prstGeom>
        </p:spPr>
      </p:pic>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6" grpId="0"/>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pptx" id="{4BF10EBB-5C14-4353-9672-1C3BFC68C92E}" vid="{781ECC96-1AFA-4945-A294-F1D3C67237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207</TotalTime>
  <Words>691</Words>
  <Application>Microsoft Office PowerPoint</Application>
  <PresentationFormat>On-screen Show (4:3)</PresentationFormat>
  <Paragraphs>70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Tuffy-TTF</vt:lpstr>
      <vt:lpstr>Twinkl</vt:lpstr>
      <vt:lpstr>Wingdings</vt:lpstr>
      <vt:lpstr>Arial</vt:lpstr>
      <vt:lpstr>Sassoon Infant Rg</vt:lpstr>
      <vt:lpstr>Twinkl SemiBold</vt:lpstr>
      <vt:lpstr>Calibri</vt:lpstr>
      <vt:lpstr>Office Theme</vt:lpstr>
      <vt:lpstr>PowerPoint Presentation</vt:lpstr>
      <vt:lpstr>PowerPoint Presentation</vt:lpstr>
      <vt:lpstr>PowerPoint Presentation</vt:lpstr>
      <vt:lpstr>The Big Questions</vt:lpstr>
      <vt:lpstr>PowerPoint Presentation</vt:lpstr>
      <vt:lpstr>Reconnecting</vt:lpstr>
      <vt:lpstr>Staying Friends</vt:lpstr>
      <vt:lpstr>Exploring</vt:lpstr>
      <vt:lpstr>Being Good Friends</vt:lpstr>
      <vt:lpstr>Anonymous Friends</vt:lpstr>
      <vt:lpstr>Anonymous Friends</vt:lpstr>
      <vt:lpstr>Consolidating</vt:lpstr>
      <vt:lpstr>Old Friends</vt:lpstr>
      <vt:lpstr>Old Friends</vt:lpstr>
      <vt:lpstr>Reflecting</vt:lpstr>
      <vt:lpstr>Kindness</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Liv Robson-Hughes</dc:creator>
  <cp:lastModifiedBy>Jacqui Rockett</cp:lastModifiedBy>
  <cp:revision>31</cp:revision>
  <dcterms:created xsi:type="dcterms:W3CDTF">2019-01-29T11:38:11Z</dcterms:created>
  <dcterms:modified xsi:type="dcterms:W3CDTF">2020-07-27T10:48:30Z</dcterms:modified>
</cp:coreProperties>
</file>