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5" d="100"/>
          <a:sy n="65" d="100"/>
        </p:scale>
        <p:origin x="66" y="2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DC962-DBDC-4034-8F5A-8FA0E34C6EB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66FE540-05C9-46B3-B233-5F001746063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A99F608-C5BB-49DD-82A6-8864C1A8523B}"/>
              </a:ext>
            </a:extLst>
          </p:cNvPr>
          <p:cNvSpPr>
            <a:spLocks noGrp="1"/>
          </p:cNvSpPr>
          <p:nvPr>
            <p:ph type="dt" sz="half" idx="10"/>
          </p:nvPr>
        </p:nvSpPr>
        <p:spPr/>
        <p:txBody>
          <a:bodyPr/>
          <a:lstStyle/>
          <a:p>
            <a:fld id="{CDB6F5EE-5919-486A-9862-22A53EDE4999}" type="datetimeFigureOut">
              <a:rPr lang="en-GB" smtClean="0"/>
              <a:t>15/09/2020</a:t>
            </a:fld>
            <a:endParaRPr lang="en-GB"/>
          </a:p>
        </p:txBody>
      </p:sp>
      <p:sp>
        <p:nvSpPr>
          <p:cNvPr id="5" name="Footer Placeholder 4">
            <a:extLst>
              <a:ext uri="{FF2B5EF4-FFF2-40B4-BE49-F238E27FC236}">
                <a16:creationId xmlns:a16="http://schemas.microsoft.com/office/drawing/2014/main" id="{9D868A41-0412-44A6-B584-04A6F543572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87F1094-20BA-4080-ABB0-F43CB39C8BC3}"/>
              </a:ext>
            </a:extLst>
          </p:cNvPr>
          <p:cNvSpPr>
            <a:spLocks noGrp="1"/>
          </p:cNvSpPr>
          <p:nvPr>
            <p:ph type="sldNum" sz="quarter" idx="12"/>
          </p:nvPr>
        </p:nvSpPr>
        <p:spPr/>
        <p:txBody>
          <a:bodyPr/>
          <a:lstStyle/>
          <a:p>
            <a:fld id="{C1B4BD5F-4C11-42BC-B4F4-1AFC3E733D60}" type="slidenum">
              <a:rPr lang="en-GB" smtClean="0"/>
              <a:t>‹#›</a:t>
            </a:fld>
            <a:endParaRPr lang="en-GB"/>
          </a:p>
        </p:txBody>
      </p:sp>
    </p:spTree>
    <p:extLst>
      <p:ext uri="{BB962C8B-B14F-4D97-AF65-F5344CB8AC3E}">
        <p14:creationId xmlns:p14="http://schemas.microsoft.com/office/powerpoint/2010/main" val="1803216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6CE34-3422-44F8-8E62-A0A8B73675A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0505A10-1530-4FA4-922D-58542CB155F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A04F015-D192-403A-93E1-ADA8335D890D}"/>
              </a:ext>
            </a:extLst>
          </p:cNvPr>
          <p:cNvSpPr>
            <a:spLocks noGrp="1"/>
          </p:cNvSpPr>
          <p:nvPr>
            <p:ph type="dt" sz="half" idx="10"/>
          </p:nvPr>
        </p:nvSpPr>
        <p:spPr/>
        <p:txBody>
          <a:bodyPr/>
          <a:lstStyle/>
          <a:p>
            <a:fld id="{CDB6F5EE-5919-486A-9862-22A53EDE4999}" type="datetimeFigureOut">
              <a:rPr lang="en-GB" smtClean="0"/>
              <a:t>15/09/2020</a:t>
            </a:fld>
            <a:endParaRPr lang="en-GB"/>
          </a:p>
        </p:txBody>
      </p:sp>
      <p:sp>
        <p:nvSpPr>
          <p:cNvPr id="5" name="Footer Placeholder 4">
            <a:extLst>
              <a:ext uri="{FF2B5EF4-FFF2-40B4-BE49-F238E27FC236}">
                <a16:creationId xmlns:a16="http://schemas.microsoft.com/office/drawing/2014/main" id="{27605028-2123-45A5-A446-E5218F6A9AC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2BFE37A-891B-4877-B7A1-AE8757B5BDCE}"/>
              </a:ext>
            </a:extLst>
          </p:cNvPr>
          <p:cNvSpPr>
            <a:spLocks noGrp="1"/>
          </p:cNvSpPr>
          <p:nvPr>
            <p:ph type="sldNum" sz="quarter" idx="12"/>
          </p:nvPr>
        </p:nvSpPr>
        <p:spPr/>
        <p:txBody>
          <a:bodyPr/>
          <a:lstStyle/>
          <a:p>
            <a:fld id="{C1B4BD5F-4C11-42BC-B4F4-1AFC3E733D60}" type="slidenum">
              <a:rPr lang="en-GB" smtClean="0"/>
              <a:t>‹#›</a:t>
            </a:fld>
            <a:endParaRPr lang="en-GB"/>
          </a:p>
        </p:txBody>
      </p:sp>
    </p:spTree>
    <p:extLst>
      <p:ext uri="{BB962C8B-B14F-4D97-AF65-F5344CB8AC3E}">
        <p14:creationId xmlns:p14="http://schemas.microsoft.com/office/powerpoint/2010/main" val="1248676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7EADBE0-AB4E-41DE-9175-6C75467274D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963D7CA-1817-40C5-B12F-028C8CAB27A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3B74F47-40C0-428A-B454-12BCC492C358}"/>
              </a:ext>
            </a:extLst>
          </p:cNvPr>
          <p:cNvSpPr>
            <a:spLocks noGrp="1"/>
          </p:cNvSpPr>
          <p:nvPr>
            <p:ph type="dt" sz="half" idx="10"/>
          </p:nvPr>
        </p:nvSpPr>
        <p:spPr/>
        <p:txBody>
          <a:bodyPr/>
          <a:lstStyle/>
          <a:p>
            <a:fld id="{CDB6F5EE-5919-486A-9862-22A53EDE4999}" type="datetimeFigureOut">
              <a:rPr lang="en-GB" smtClean="0"/>
              <a:t>15/09/2020</a:t>
            </a:fld>
            <a:endParaRPr lang="en-GB"/>
          </a:p>
        </p:txBody>
      </p:sp>
      <p:sp>
        <p:nvSpPr>
          <p:cNvPr id="5" name="Footer Placeholder 4">
            <a:extLst>
              <a:ext uri="{FF2B5EF4-FFF2-40B4-BE49-F238E27FC236}">
                <a16:creationId xmlns:a16="http://schemas.microsoft.com/office/drawing/2014/main" id="{2E847F1B-C923-4DEA-9653-5630BA68F5E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7FF4870-FFAD-43A6-ACFF-F0D834F19ECC}"/>
              </a:ext>
            </a:extLst>
          </p:cNvPr>
          <p:cNvSpPr>
            <a:spLocks noGrp="1"/>
          </p:cNvSpPr>
          <p:nvPr>
            <p:ph type="sldNum" sz="quarter" idx="12"/>
          </p:nvPr>
        </p:nvSpPr>
        <p:spPr/>
        <p:txBody>
          <a:bodyPr/>
          <a:lstStyle/>
          <a:p>
            <a:fld id="{C1B4BD5F-4C11-42BC-B4F4-1AFC3E733D60}" type="slidenum">
              <a:rPr lang="en-GB" smtClean="0"/>
              <a:t>‹#›</a:t>
            </a:fld>
            <a:endParaRPr lang="en-GB"/>
          </a:p>
        </p:txBody>
      </p:sp>
    </p:spTree>
    <p:extLst>
      <p:ext uri="{BB962C8B-B14F-4D97-AF65-F5344CB8AC3E}">
        <p14:creationId xmlns:p14="http://schemas.microsoft.com/office/powerpoint/2010/main" val="1070174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B88A8-13E3-42EE-9B71-7BF41990CB0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EF2A0C9-940F-4CB7-8D21-C5FFD7FC0EB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50B944D-0C82-4BD0-9738-D4C38DD6EB62}"/>
              </a:ext>
            </a:extLst>
          </p:cNvPr>
          <p:cNvSpPr>
            <a:spLocks noGrp="1"/>
          </p:cNvSpPr>
          <p:nvPr>
            <p:ph type="dt" sz="half" idx="10"/>
          </p:nvPr>
        </p:nvSpPr>
        <p:spPr/>
        <p:txBody>
          <a:bodyPr/>
          <a:lstStyle/>
          <a:p>
            <a:fld id="{CDB6F5EE-5919-486A-9862-22A53EDE4999}" type="datetimeFigureOut">
              <a:rPr lang="en-GB" smtClean="0"/>
              <a:t>15/09/2020</a:t>
            </a:fld>
            <a:endParaRPr lang="en-GB"/>
          </a:p>
        </p:txBody>
      </p:sp>
      <p:sp>
        <p:nvSpPr>
          <p:cNvPr id="5" name="Footer Placeholder 4">
            <a:extLst>
              <a:ext uri="{FF2B5EF4-FFF2-40B4-BE49-F238E27FC236}">
                <a16:creationId xmlns:a16="http://schemas.microsoft.com/office/drawing/2014/main" id="{8B7FC931-3E40-4318-94AA-88CA687F9DD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57EEC1E-DFF8-48C7-A260-AF6E66EACBF0}"/>
              </a:ext>
            </a:extLst>
          </p:cNvPr>
          <p:cNvSpPr>
            <a:spLocks noGrp="1"/>
          </p:cNvSpPr>
          <p:nvPr>
            <p:ph type="sldNum" sz="quarter" idx="12"/>
          </p:nvPr>
        </p:nvSpPr>
        <p:spPr/>
        <p:txBody>
          <a:bodyPr/>
          <a:lstStyle/>
          <a:p>
            <a:fld id="{C1B4BD5F-4C11-42BC-B4F4-1AFC3E733D60}" type="slidenum">
              <a:rPr lang="en-GB" smtClean="0"/>
              <a:t>‹#›</a:t>
            </a:fld>
            <a:endParaRPr lang="en-GB"/>
          </a:p>
        </p:txBody>
      </p:sp>
    </p:spTree>
    <p:extLst>
      <p:ext uri="{BB962C8B-B14F-4D97-AF65-F5344CB8AC3E}">
        <p14:creationId xmlns:p14="http://schemas.microsoft.com/office/powerpoint/2010/main" val="13924341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4E485D-9C92-470F-9E97-6E4ADF466EB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E90498D-49A4-4BC4-89AD-5711FA789D2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26B8A44-3ECB-413D-835C-EFFE9E2D8E94}"/>
              </a:ext>
            </a:extLst>
          </p:cNvPr>
          <p:cNvSpPr>
            <a:spLocks noGrp="1"/>
          </p:cNvSpPr>
          <p:nvPr>
            <p:ph type="dt" sz="half" idx="10"/>
          </p:nvPr>
        </p:nvSpPr>
        <p:spPr/>
        <p:txBody>
          <a:bodyPr/>
          <a:lstStyle/>
          <a:p>
            <a:fld id="{CDB6F5EE-5919-486A-9862-22A53EDE4999}" type="datetimeFigureOut">
              <a:rPr lang="en-GB" smtClean="0"/>
              <a:t>15/09/2020</a:t>
            </a:fld>
            <a:endParaRPr lang="en-GB"/>
          </a:p>
        </p:txBody>
      </p:sp>
      <p:sp>
        <p:nvSpPr>
          <p:cNvPr id="5" name="Footer Placeholder 4">
            <a:extLst>
              <a:ext uri="{FF2B5EF4-FFF2-40B4-BE49-F238E27FC236}">
                <a16:creationId xmlns:a16="http://schemas.microsoft.com/office/drawing/2014/main" id="{FF81CBB0-3A4A-4715-89FF-A89AF226EC8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A4FC105-F977-4B35-A2F6-C470C7A8F77C}"/>
              </a:ext>
            </a:extLst>
          </p:cNvPr>
          <p:cNvSpPr>
            <a:spLocks noGrp="1"/>
          </p:cNvSpPr>
          <p:nvPr>
            <p:ph type="sldNum" sz="quarter" idx="12"/>
          </p:nvPr>
        </p:nvSpPr>
        <p:spPr/>
        <p:txBody>
          <a:bodyPr/>
          <a:lstStyle/>
          <a:p>
            <a:fld id="{C1B4BD5F-4C11-42BC-B4F4-1AFC3E733D60}" type="slidenum">
              <a:rPr lang="en-GB" smtClean="0"/>
              <a:t>‹#›</a:t>
            </a:fld>
            <a:endParaRPr lang="en-GB"/>
          </a:p>
        </p:txBody>
      </p:sp>
    </p:spTree>
    <p:extLst>
      <p:ext uri="{BB962C8B-B14F-4D97-AF65-F5344CB8AC3E}">
        <p14:creationId xmlns:p14="http://schemas.microsoft.com/office/powerpoint/2010/main" val="106604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CC80-5D87-40CD-8174-26D4E5ECF95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6E688C7-FE73-4473-8C20-16A0B9845BF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86A1CC5-7026-4113-87CE-FD292B1984F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5AC6430-C689-4323-96D0-FF92FF4C4D90}"/>
              </a:ext>
            </a:extLst>
          </p:cNvPr>
          <p:cNvSpPr>
            <a:spLocks noGrp="1"/>
          </p:cNvSpPr>
          <p:nvPr>
            <p:ph type="dt" sz="half" idx="10"/>
          </p:nvPr>
        </p:nvSpPr>
        <p:spPr/>
        <p:txBody>
          <a:bodyPr/>
          <a:lstStyle/>
          <a:p>
            <a:fld id="{CDB6F5EE-5919-486A-9862-22A53EDE4999}" type="datetimeFigureOut">
              <a:rPr lang="en-GB" smtClean="0"/>
              <a:t>15/09/2020</a:t>
            </a:fld>
            <a:endParaRPr lang="en-GB"/>
          </a:p>
        </p:txBody>
      </p:sp>
      <p:sp>
        <p:nvSpPr>
          <p:cNvPr id="6" name="Footer Placeholder 5">
            <a:extLst>
              <a:ext uri="{FF2B5EF4-FFF2-40B4-BE49-F238E27FC236}">
                <a16:creationId xmlns:a16="http://schemas.microsoft.com/office/drawing/2014/main" id="{E104B0B1-E49D-4F24-9843-6A7D999556D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7DEFB37-FB8C-4EA9-ACA3-7A0B92DAF30B}"/>
              </a:ext>
            </a:extLst>
          </p:cNvPr>
          <p:cNvSpPr>
            <a:spLocks noGrp="1"/>
          </p:cNvSpPr>
          <p:nvPr>
            <p:ph type="sldNum" sz="quarter" idx="12"/>
          </p:nvPr>
        </p:nvSpPr>
        <p:spPr/>
        <p:txBody>
          <a:bodyPr/>
          <a:lstStyle/>
          <a:p>
            <a:fld id="{C1B4BD5F-4C11-42BC-B4F4-1AFC3E733D60}" type="slidenum">
              <a:rPr lang="en-GB" smtClean="0"/>
              <a:t>‹#›</a:t>
            </a:fld>
            <a:endParaRPr lang="en-GB"/>
          </a:p>
        </p:txBody>
      </p:sp>
    </p:spTree>
    <p:extLst>
      <p:ext uri="{BB962C8B-B14F-4D97-AF65-F5344CB8AC3E}">
        <p14:creationId xmlns:p14="http://schemas.microsoft.com/office/powerpoint/2010/main" val="22146874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B516F-E1CA-40F3-B00B-991378FFA0A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956E28F-B084-499F-AC0F-97F1F939478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DD24C79-CE8D-4BF6-955B-EC665E0A546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963A251-EEBF-4DD8-AA89-D83B161B796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F3E3695-9203-4385-BDD2-1EBBF9E043F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A8E04D6-D85B-4E62-AF59-9A26D7D0B48F}"/>
              </a:ext>
            </a:extLst>
          </p:cNvPr>
          <p:cNvSpPr>
            <a:spLocks noGrp="1"/>
          </p:cNvSpPr>
          <p:nvPr>
            <p:ph type="dt" sz="half" idx="10"/>
          </p:nvPr>
        </p:nvSpPr>
        <p:spPr/>
        <p:txBody>
          <a:bodyPr/>
          <a:lstStyle/>
          <a:p>
            <a:fld id="{CDB6F5EE-5919-486A-9862-22A53EDE4999}" type="datetimeFigureOut">
              <a:rPr lang="en-GB" smtClean="0"/>
              <a:t>15/09/2020</a:t>
            </a:fld>
            <a:endParaRPr lang="en-GB"/>
          </a:p>
        </p:txBody>
      </p:sp>
      <p:sp>
        <p:nvSpPr>
          <p:cNvPr id="8" name="Footer Placeholder 7">
            <a:extLst>
              <a:ext uri="{FF2B5EF4-FFF2-40B4-BE49-F238E27FC236}">
                <a16:creationId xmlns:a16="http://schemas.microsoft.com/office/drawing/2014/main" id="{518B4C98-DF5C-421F-A844-7DEE4BF62C3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A26266E-C1B4-4AE4-B84C-47F7812D44B4}"/>
              </a:ext>
            </a:extLst>
          </p:cNvPr>
          <p:cNvSpPr>
            <a:spLocks noGrp="1"/>
          </p:cNvSpPr>
          <p:nvPr>
            <p:ph type="sldNum" sz="quarter" idx="12"/>
          </p:nvPr>
        </p:nvSpPr>
        <p:spPr/>
        <p:txBody>
          <a:bodyPr/>
          <a:lstStyle/>
          <a:p>
            <a:fld id="{C1B4BD5F-4C11-42BC-B4F4-1AFC3E733D60}" type="slidenum">
              <a:rPr lang="en-GB" smtClean="0"/>
              <a:t>‹#›</a:t>
            </a:fld>
            <a:endParaRPr lang="en-GB"/>
          </a:p>
        </p:txBody>
      </p:sp>
    </p:spTree>
    <p:extLst>
      <p:ext uri="{BB962C8B-B14F-4D97-AF65-F5344CB8AC3E}">
        <p14:creationId xmlns:p14="http://schemas.microsoft.com/office/powerpoint/2010/main" val="607219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E6D5D8-34E6-4DAA-96B7-93C898E6F64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5688F44-D65F-47FE-9D6D-04876ADB2494}"/>
              </a:ext>
            </a:extLst>
          </p:cNvPr>
          <p:cNvSpPr>
            <a:spLocks noGrp="1"/>
          </p:cNvSpPr>
          <p:nvPr>
            <p:ph type="dt" sz="half" idx="10"/>
          </p:nvPr>
        </p:nvSpPr>
        <p:spPr/>
        <p:txBody>
          <a:bodyPr/>
          <a:lstStyle/>
          <a:p>
            <a:fld id="{CDB6F5EE-5919-486A-9862-22A53EDE4999}" type="datetimeFigureOut">
              <a:rPr lang="en-GB" smtClean="0"/>
              <a:t>15/09/2020</a:t>
            </a:fld>
            <a:endParaRPr lang="en-GB"/>
          </a:p>
        </p:txBody>
      </p:sp>
      <p:sp>
        <p:nvSpPr>
          <p:cNvPr id="4" name="Footer Placeholder 3">
            <a:extLst>
              <a:ext uri="{FF2B5EF4-FFF2-40B4-BE49-F238E27FC236}">
                <a16:creationId xmlns:a16="http://schemas.microsoft.com/office/drawing/2014/main" id="{F4520BBC-05DE-421D-9E3B-346E1B39E05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3757DEE-2C20-4AFF-A1DE-505753B183CD}"/>
              </a:ext>
            </a:extLst>
          </p:cNvPr>
          <p:cNvSpPr>
            <a:spLocks noGrp="1"/>
          </p:cNvSpPr>
          <p:nvPr>
            <p:ph type="sldNum" sz="quarter" idx="12"/>
          </p:nvPr>
        </p:nvSpPr>
        <p:spPr/>
        <p:txBody>
          <a:bodyPr/>
          <a:lstStyle/>
          <a:p>
            <a:fld id="{C1B4BD5F-4C11-42BC-B4F4-1AFC3E733D60}" type="slidenum">
              <a:rPr lang="en-GB" smtClean="0"/>
              <a:t>‹#›</a:t>
            </a:fld>
            <a:endParaRPr lang="en-GB"/>
          </a:p>
        </p:txBody>
      </p:sp>
    </p:spTree>
    <p:extLst>
      <p:ext uri="{BB962C8B-B14F-4D97-AF65-F5344CB8AC3E}">
        <p14:creationId xmlns:p14="http://schemas.microsoft.com/office/powerpoint/2010/main" val="3200492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DB79087-1FE8-493A-B5DD-2B051D95F805}"/>
              </a:ext>
            </a:extLst>
          </p:cNvPr>
          <p:cNvSpPr>
            <a:spLocks noGrp="1"/>
          </p:cNvSpPr>
          <p:nvPr>
            <p:ph type="dt" sz="half" idx="10"/>
          </p:nvPr>
        </p:nvSpPr>
        <p:spPr/>
        <p:txBody>
          <a:bodyPr/>
          <a:lstStyle/>
          <a:p>
            <a:fld id="{CDB6F5EE-5919-486A-9862-22A53EDE4999}" type="datetimeFigureOut">
              <a:rPr lang="en-GB" smtClean="0"/>
              <a:t>15/09/2020</a:t>
            </a:fld>
            <a:endParaRPr lang="en-GB"/>
          </a:p>
        </p:txBody>
      </p:sp>
      <p:sp>
        <p:nvSpPr>
          <p:cNvPr id="3" name="Footer Placeholder 2">
            <a:extLst>
              <a:ext uri="{FF2B5EF4-FFF2-40B4-BE49-F238E27FC236}">
                <a16:creationId xmlns:a16="http://schemas.microsoft.com/office/drawing/2014/main" id="{D6863F1A-A5EB-4EE9-BB8B-0BFFD5FA3CA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383D154-7FD3-4C05-A95E-E64FB09E72CD}"/>
              </a:ext>
            </a:extLst>
          </p:cNvPr>
          <p:cNvSpPr>
            <a:spLocks noGrp="1"/>
          </p:cNvSpPr>
          <p:nvPr>
            <p:ph type="sldNum" sz="quarter" idx="12"/>
          </p:nvPr>
        </p:nvSpPr>
        <p:spPr/>
        <p:txBody>
          <a:bodyPr/>
          <a:lstStyle/>
          <a:p>
            <a:fld id="{C1B4BD5F-4C11-42BC-B4F4-1AFC3E733D60}" type="slidenum">
              <a:rPr lang="en-GB" smtClean="0"/>
              <a:t>‹#›</a:t>
            </a:fld>
            <a:endParaRPr lang="en-GB"/>
          </a:p>
        </p:txBody>
      </p:sp>
    </p:spTree>
    <p:extLst>
      <p:ext uri="{BB962C8B-B14F-4D97-AF65-F5344CB8AC3E}">
        <p14:creationId xmlns:p14="http://schemas.microsoft.com/office/powerpoint/2010/main" val="2260501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BA5BB3-9CE1-4893-A752-31B5025FB7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D9A193F-8794-40DF-A0CD-F33C1119D4F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8E86B59-1CF4-45B7-91BD-2866587FFD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6459F03-42AB-4667-83EA-A8B0DF9B196D}"/>
              </a:ext>
            </a:extLst>
          </p:cNvPr>
          <p:cNvSpPr>
            <a:spLocks noGrp="1"/>
          </p:cNvSpPr>
          <p:nvPr>
            <p:ph type="dt" sz="half" idx="10"/>
          </p:nvPr>
        </p:nvSpPr>
        <p:spPr/>
        <p:txBody>
          <a:bodyPr/>
          <a:lstStyle/>
          <a:p>
            <a:fld id="{CDB6F5EE-5919-486A-9862-22A53EDE4999}" type="datetimeFigureOut">
              <a:rPr lang="en-GB" smtClean="0"/>
              <a:t>15/09/2020</a:t>
            </a:fld>
            <a:endParaRPr lang="en-GB"/>
          </a:p>
        </p:txBody>
      </p:sp>
      <p:sp>
        <p:nvSpPr>
          <p:cNvPr id="6" name="Footer Placeholder 5">
            <a:extLst>
              <a:ext uri="{FF2B5EF4-FFF2-40B4-BE49-F238E27FC236}">
                <a16:creationId xmlns:a16="http://schemas.microsoft.com/office/drawing/2014/main" id="{3C86C7BD-F413-4D0C-A482-D58208BE679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B83ADE5-2587-4EBA-AC72-20079F2333C8}"/>
              </a:ext>
            </a:extLst>
          </p:cNvPr>
          <p:cNvSpPr>
            <a:spLocks noGrp="1"/>
          </p:cNvSpPr>
          <p:nvPr>
            <p:ph type="sldNum" sz="quarter" idx="12"/>
          </p:nvPr>
        </p:nvSpPr>
        <p:spPr/>
        <p:txBody>
          <a:bodyPr/>
          <a:lstStyle/>
          <a:p>
            <a:fld id="{C1B4BD5F-4C11-42BC-B4F4-1AFC3E733D60}" type="slidenum">
              <a:rPr lang="en-GB" smtClean="0"/>
              <a:t>‹#›</a:t>
            </a:fld>
            <a:endParaRPr lang="en-GB"/>
          </a:p>
        </p:txBody>
      </p:sp>
    </p:spTree>
    <p:extLst>
      <p:ext uri="{BB962C8B-B14F-4D97-AF65-F5344CB8AC3E}">
        <p14:creationId xmlns:p14="http://schemas.microsoft.com/office/powerpoint/2010/main" val="3641845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62DC14-9846-4304-8B2B-F5B12430586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BEE9BB2-A821-492C-837A-FA8C26EF5A4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2CF5E51-5A42-4B83-965F-0432FF4113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FA0245E-220A-4A7B-A35A-96F3C6656C77}"/>
              </a:ext>
            </a:extLst>
          </p:cNvPr>
          <p:cNvSpPr>
            <a:spLocks noGrp="1"/>
          </p:cNvSpPr>
          <p:nvPr>
            <p:ph type="dt" sz="half" idx="10"/>
          </p:nvPr>
        </p:nvSpPr>
        <p:spPr/>
        <p:txBody>
          <a:bodyPr/>
          <a:lstStyle/>
          <a:p>
            <a:fld id="{CDB6F5EE-5919-486A-9862-22A53EDE4999}" type="datetimeFigureOut">
              <a:rPr lang="en-GB" smtClean="0"/>
              <a:t>15/09/2020</a:t>
            </a:fld>
            <a:endParaRPr lang="en-GB"/>
          </a:p>
        </p:txBody>
      </p:sp>
      <p:sp>
        <p:nvSpPr>
          <p:cNvPr id="6" name="Footer Placeholder 5">
            <a:extLst>
              <a:ext uri="{FF2B5EF4-FFF2-40B4-BE49-F238E27FC236}">
                <a16:creationId xmlns:a16="http://schemas.microsoft.com/office/drawing/2014/main" id="{D5B3C019-83F0-4845-B510-E4ED173B77A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AA2C038-6B53-48F5-895B-F7C8C5ED0A41}"/>
              </a:ext>
            </a:extLst>
          </p:cNvPr>
          <p:cNvSpPr>
            <a:spLocks noGrp="1"/>
          </p:cNvSpPr>
          <p:nvPr>
            <p:ph type="sldNum" sz="quarter" idx="12"/>
          </p:nvPr>
        </p:nvSpPr>
        <p:spPr/>
        <p:txBody>
          <a:bodyPr/>
          <a:lstStyle/>
          <a:p>
            <a:fld id="{C1B4BD5F-4C11-42BC-B4F4-1AFC3E733D60}" type="slidenum">
              <a:rPr lang="en-GB" smtClean="0"/>
              <a:t>‹#›</a:t>
            </a:fld>
            <a:endParaRPr lang="en-GB"/>
          </a:p>
        </p:txBody>
      </p:sp>
    </p:spTree>
    <p:extLst>
      <p:ext uri="{BB962C8B-B14F-4D97-AF65-F5344CB8AC3E}">
        <p14:creationId xmlns:p14="http://schemas.microsoft.com/office/powerpoint/2010/main" val="1339366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C156DB-91A7-4F93-8185-F3EE4860865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11F2B66-9C09-4C11-8667-DDEFECBE0E9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8CA9E30-1511-406C-98BA-AF66C241DDB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B6F5EE-5919-486A-9862-22A53EDE4999}" type="datetimeFigureOut">
              <a:rPr lang="en-GB" smtClean="0"/>
              <a:t>15/09/2020</a:t>
            </a:fld>
            <a:endParaRPr lang="en-GB"/>
          </a:p>
        </p:txBody>
      </p:sp>
      <p:sp>
        <p:nvSpPr>
          <p:cNvPr id="5" name="Footer Placeholder 4">
            <a:extLst>
              <a:ext uri="{FF2B5EF4-FFF2-40B4-BE49-F238E27FC236}">
                <a16:creationId xmlns:a16="http://schemas.microsoft.com/office/drawing/2014/main" id="{4388DEEA-452F-461D-A99B-14EBDDECC15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FB71893-8CCB-4A36-AAB9-6FE2BF00B15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B4BD5F-4C11-42BC-B4F4-1AFC3E733D60}" type="slidenum">
              <a:rPr lang="en-GB" smtClean="0"/>
              <a:t>‹#›</a:t>
            </a:fld>
            <a:endParaRPr lang="en-GB"/>
          </a:p>
        </p:txBody>
      </p:sp>
    </p:spTree>
    <p:extLst>
      <p:ext uri="{BB962C8B-B14F-4D97-AF65-F5344CB8AC3E}">
        <p14:creationId xmlns:p14="http://schemas.microsoft.com/office/powerpoint/2010/main" val="6076801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45A67F2-923D-43EE-8E99-5C61D0B91960}"/>
              </a:ext>
            </a:extLst>
          </p:cNvPr>
          <p:cNvPicPr/>
          <p:nvPr/>
        </p:nvPicPr>
        <p:blipFill rotWithShape="1">
          <a:blip r:embed="rId2">
            <a:extLst>
              <a:ext uri="{28A0092B-C50C-407E-A947-70E740481C1C}">
                <a14:useLocalDpi xmlns:a14="http://schemas.microsoft.com/office/drawing/2010/main" val="0"/>
              </a:ext>
            </a:extLst>
          </a:blip>
          <a:srcRect l="39751" t="19823" r="23823" b="37870"/>
          <a:stretch/>
        </p:blipFill>
        <p:spPr bwMode="auto">
          <a:xfrm>
            <a:off x="139659" y="791282"/>
            <a:ext cx="3650464" cy="2372912"/>
          </a:xfrm>
          <a:prstGeom prst="rect">
            <a:avLst/>
          </a:prstGeom>
          <a:ln w="50800">
            <a:solidFill>
              <a:schemeClr val="tx1"/>
            </a:solidFill>
          </a:ln>
          <a:extLst>
            <a:ext uri="{53640926-AAD7-44D8-BBD7-CCE9431645EC}">
              <a14:shadowObscured xmlns:a14="http://schemas.microsoft.com/office/drawing/2010/main"/>
            </a:ext>
          </a:extLst>
        </p:spPr>
      </p:pic>
      <p:sp>
        <p:nvSpPr>
          <p:cNvPr id="5" name="Rectangle 4">
            <a:extLst>
              <a:ext uri="{FF2B5EF4-FFF2-40B4-BE49-F238E27FC236}">
                <a16:creationId xmlns:a16="http://schemas.microsoft.com/office/drawing/2014/main" id="{63432174-0FEA-4A28-89D3-C91D3BAF4D84}"/>
              </a:ext>
            </a:extLst>
          </p:cNvPr>
          <p:cNvSpPr/>
          <p:nvPr/>
        </p:nvSpPr>
        <p:spPr>
          <a:xfrm>
            <a:off x="1775791" y="216861"/>
            <a:ext cx="8057322" cy="369332"/>
          </a:xfrm>
          <a:prstGeom prst="rect">
            <a:avLst/>
          </a:prstGeom>
        </p:spPr>
        <p:txBody>
          <a:bodyPr wrap="square">
            <a:spAutoFit/>
          </a:bodyPr>
          <a:lstStyle/>
          <a:p>
            <a:pPr algn="ctr">
              <a:spcAft>
                <a:spcPts val="100"/>
              </a:spcAft>
            </a:pPr>
            <a:r>
              <a:rPr lang="en-GB" b="1" dirty="0">
                <a:solidFill>
                  <a:srgbClr val="000000"/>
                </a:solidFill>
                <a:highlight>
                  <a:srgbClr val="FFFF00"/>
                </a:highlight>
                <a:latin typeface="Arial" panose="020B0604020202020204" pitchFamily="34" charset="0"/>
                <a:ea typeface="Cambria" panose="02040503050406030204" pitchFamily="18" charset="0"/>
                <a:cs typeface="Times New Roman" panose="02020603050405020304" pitchFamily="18" charset="0"/>
              </a:rPr>
              <a:t>Enquiry Question: How much force is needed to move an object?</a:t>
            </a:r>
            <a:endParaRPr lang="en-GB" sz="1100" dirty="0">
              <a:effectLst/>
              <a:latin typeface="Cambria" panose="02040503050406030204" pitchFamily="18" charset="0"/>
              <a:ea typeface="Cambria" panose="02040503050406030204" pitchFamily="18" charset="0"/>
              <a:cs typeface="Times New Roman" panose="02020603050405020304" pitchFamily="18" charset="0"/>
            </a:endParaRPr>
          </a:p>
        </p:txBody>
      </p:sp>
      <p:sp>
        <p:nvSpPr>
          <p:cNvPr id="6" name="Text Box 2">
            <a:extLst>
              <a:ext uri="{FF2B5EF4-FFF2-40B4-BE49-F238E27FC236}">
                <a16:creationId xmlns:a16="http://schemas.microsoft.com/office/drawing/2014/main" id="{A7AD6198-6E35-4E88-8125-C11B603EC2BD}"/>
              </a:ext>
            </a:extLst>
          </p:cNvPr>
          <p:cNvSpPr txBox="1">
            <a:spLocks noChangeArrowheads="1"/>
          </p:cNvSpPr>
          <p:nvPr/>
        </p:nvSpPr>
        <p:spPr bwMode="auto">
          <a:xfrm>
            <a:off x="4024188" y="658542"/>
            <a:ext cx="7908883" cy="825500"/>
          </a:xfrm>
          <a:prstGeom prst="rect">
            <a:avLst/>
          </a:prstGeom>
          <a:solidFill>
            <a:srgbClr val="FFFFFF"/>
          </a:solidFill>
          <a:ln w="50800">
            <a:solidFill>
              <a:srgbClr val="FF0000"/>
            </a:solidFill>
            <a:miter lim="800000"/>
            <a:headEnd/>
            <a:tailEnd/>
          </a:ln>
        </p:spPr>
        <p:txBody>
          <a:bodyPr rot="0" vert="horz" wrap="square" lIns="91440" tIns="45720" rIns="91440" bIns="45720" anchor="t" anchorCtr="0">
            <a:noAutofit/>
          </a:bodyPr>
          <a:lstStyle/>
          <a:p>
            <a:pPr>
              <a:spcAft>
                <a:spcPts val="100"/>
              </a:spcAft>
            </a:pPr>
            <a:r>
              <a:rPr lang="en-GB" sz="1200" dirty="0">
                <a:solidFill>
                  <a:srgbClr val="000000"/>
                </a:solidFill>
                <a:effectLst/>
                <a:latin typeface="Comic Sans MS" panose="030F0702030302020204" pitchFamily="66" charset="0"/>
                <a:ea typeface="Cambria" panose="02040503050406030204" pitchFamily="18" charset="0"/>
                <a:cs typeface="Arial" panose="020B0604020202020204" pitchFamily="34" charset="0"/>
              </a:rPr>
              <a:t>What did you find out? </a:t>
            </a:r>
            <a:endParaRPr lang="en-GB" sz="1200" dirty="0">
              <a:effectLst/>
              <a:latin typeface="Comic Sans MS" panose="030F0702030302020204" pitchFamily="66" charset="0"/>
              <a:ea typeface="Cambria" panose="02040503050406030204" pitchFamily="18" charset="0"/>
              <a:cs typeface="Times New Roman" panose="02020603050405020304" pitchFamily="18" charset="0"/>
            </a:endParaRPr>
          </a:p>
          <a:p>
            <a:pPr>
              <a:spcAft>
                <a:spcPts val="100"/>
              </a:spcAft>
            </a:pPr>
            <a:r>
              <a:rPr lang="en-GB" sz="1200" dirty="0">
                <a:solidFill>
                  <a:srgbClr val="1C1C1C"/>
                </a:solidFill>
                <a:effectLst/>
                <a:latin typeface="Comic Sans MS" panose="030F0702030302020204" pitchFamily="66" charset="0"/>
                <a:ea typeface="Cambria" panose="02040503050406030204" pitchFamily="18" charset="0"/>
                <a:cs typeface="Sassoon Infant Rg"/>
              </a:rPr>
              <a:t>Which surface needed more force applied to the car for it to move? Which surface needed less force applied to the car for it to move?</a:t>
            </a:r>
            <a:endParaRPr lang="en-GB" sz="1200" dirty="0">
              <a:effectLst/>
              <a:latin typeface="Comic Sans MS" panose="030F0702030302020204" pitchFamily="66" charset="0"/>
              <a:ea typeface="Cambria" panose="02040503050406030204" pitchFamily="18" charset="0"/>
              <a:cs typeface="Times New Roman" panose="02020603050405020304" pitchFamily="18" charset="0"/>
            </a:endParaRPr>
          </a:p>
          <a:p>
            <a:pPr>
              <a:spcAft>
                <a:spcPts val="0"/>
              </a:spcAft>
            </a:pPr>
            <a:endParaRPr lang="en-GB" sz="1200" dirty="0">
              <a:effectLst/>
              <a:latin typeface="Comic Sans MS" panose="030F0702030302020204" pitchFamily="66" charset="0"/>
              <a:ea typeface="Cambria" panose="02040503050406030204" pitchFamily="18" charset="0"/>
              <a:cs typeface="Times New Roman" panose="02020603050405020304" pitchFamily="18" charset="0"/>
            </a:endParaRPr>
          </a:p>
        </p:txBody>
      </p:sp>
      <p:sp>
        <p:nvSpPr>
          <p:cNvPr id="7" name="Text Box 3">
            <a:extLst>
              <a:ext uri="{FF2B5EF4-FFF2-40B4-BE49-F238E27FC236}">
                <a16:creationId xmlns:a16="http://schemas.microsoft.com/office/drawing/2014/main" id="{D14D6C5C-7266-4295-8536-1348C8BA954F}"/>
              </a:ext>
            </a:extLst>
          </p:cNvPr>
          <p:cNvSpPr txBox="1">
            <a:spLocks noChangeArrowheads="1"/>
          </p:cNvSpPr>
          <p:nvPr/>
        </p:nvSpPr>
        <p:spPr bwMode="auto">
          <a:xfrm>
            <a:off x="4024187" y="2118863"/>
            <a:ext cx="7908881" cy="1045331"/>
          </a:xfrm>
          <a:prstGeom prst="rect">
            <a:avLst/>
          </a:prstGeom>
          <a:solidFill>
            <a:srgbClr val="FFFFFF"/>
          </a:solidFill>
          <a:ln w="50800">
            <a:solidFill>
              <a:schemeClr val="tx1"/>
            </a:solidFill>
            <a:miter lim="800000"/>
            <a:headEnd/>
            <a:tailEnd/>
          </a:ln>
        </p:spPr>
        <p:txBody>
          <a:bodyPr rot="0" vert="horz" wrap="square" lIns="91440" tIns="45720" rIns="91440" bIns="45720" anchor="t" anchorCtr="0">
            <a:noAutofit/>
          </a:bodyPr>
          <a:lstStyle/>
          <a:p>
            <a:pPr>
              <a:spcAft>
                <a:spcPts val="0"/>
              </a:spcAft>
            </a:pPr>
            <a:r>
              <a:rPr lang="en-GB" sz="1200" dirty="0">
                <a:solidFill>
                  <a:srgbClr val="0000FF"/>
                </a:solidFill>
                <a:effectLst/>
                <a:latin typeface="Comic Sans MS" panose="030F0702030302020204" pitchFamily="66" charset="0"/>
                <a:ea typeface="Cambria" panose="02040503050406030204" pitchFamily="18" charset="0"/>
                <a:cs typeface="Arial" panose="020B0604020202020204" pitchFamily="34" charset="0"/>
              </a:rPr>
              <a:t>Why is more force needed to move the toy on a certain surface? Explain what friction is.</a:t>
            </a:r>
          </a:p>
          <a:p>
            <a:pPr>
              <a:spcAft>
                <a:spcPts val="0"/>
              </a:spcAft>
            </a:pPr>
            <a:r>
              <a:rPr lang="en-GB" sz="1200" dirty="0">
                <a:solidFill>
                  <a:srgbClr val="0000FF"/>
                </a:solidFill>
                <a:effectLst/>
                <a:latin typeface="Comic Sans MS" panose="030F0702030302020204" pitchFamily="66" charset="0"/>
                <a:ea typeface="Cambria" panose="02040503050406030204" pitchFamily="18" charset="0"/>
                <a:cs typeface="Arial" panose="020B0604020202020204" pitchFamily="34" charset="0"/>
              </a:rPr>
              <a:t>(key words to use: rough, smooth, friction, grip) Compare the surfaces.</a:t>
            </a:r>
          </a:p>
          <a:p>
            <a:pPr>
              <a:spcAft>
                <a:spcPts val="0"/>
              </a:spcAft>
            </a:pPr>
            <a:endParaRPr lang="en-GB" sz="1200" dirty="0">
              <a:solidFill>
                <a:srgbClr val="0000FF"/>
              </a:solidFill>
              <a:latin typeface="Comic Sans MS" panose="030F0702030302020204" pitchFamily="66" charset="0"/>
              <a:ea typeface="Cambria" panose="02040503050406030204" pitchFamily="18" charset="0"/>
              <a:cs typeface="Arial" panose="020B0604020202020204" pitchFamily="34" charset="0"/>
            </a:endParaRPr>
          </a:p>
          <a:p>
            <a:pPr>
              <a:spcAft>
                <a:spcPts val="0"/>
              </a:spcAft>
            </a:pPr>
            <a:r>
              <a:rPr lang="en-GB" sz="1200" dirty="0">
                <a:solidFill>
                  <a:schemeClr val="accent2">
                    <a:lumMod val="75000"/>
                  </a:schemeClr>
                </a:solidFill>
                <a:effectLst/>
                <a:latin typeface="Comic Sans MS" panose="030F0702030302020204" pitchFamily="66" charset="0"/>
                <a:ea typeface="Cambria" panose="02040503050406030204" pitchFamily="18" charset="0"/>
                <a:cs typeface="Arial" panose="020B0604020202020204" pitchFamily="34" charset="0"/>
              </a:rPr>
              <a:t>Was your prediction correct? </a:t>
            </a:r>
            <a:r>
              <a:rPr lang="en-GB" sz="1200" dirty="0">
                <a:solidFill>
                  <a:schemeClr val="accent2">
                    <a:lumMod val="75000"/>
                  </a:schemeClr>
                </a:solidFill>
                <a:latin typeface="Comic Sans MS" panose="030F0702030302020204" pitchFamily="66" charset="0"/>
                <a:ea typeface="Cambria" panose="02040503050406030204" pitchFamily="18" charset="0"/>
                <a:cs typeface="Arial" panose="020B0604020202020204" pitchFamily="34" charset="0"/>
              </a:rPr>
              <a:t>Are your results reliable? </a:t>
            </a:r>
            <a:r>
              <a:rPr lang="en-GB" sz="1200" dirty="0">
                <a:solidFill>
                  <a:schemeClr val="accent2">
                    <a:lumMod val="75000"/>
                  </a:schemeClr>
                </a:solidFill>
                <a:effectLst/>
                <a:latin typeface="Comic Sans MS" panose="030F0702030302020204" pitchFamily="66" charset="0"/>
                <a:ea typeface="Cambria" panose="02040503050406030204" pitchFamily="18" charset="0"/>
                <a:cs typeface="Arial" panose="020B0604020202020204" pitchFamily="34" charset="0"/>
              </a:rPr>
              <a:t>Was it a fair test? </a:t>
            </a:r>
            <a:endParaRPr lang="en-GB" sz="1050" dirty="0">
              <a:solidFill>
                <a:schemeClr val="accent2">
                  <a:lumMod val="75000"/>
                </a:schemeClr>
              </a:solidFill>
              <a:effectLst/>
              <a:latin typeface="Comic Sans MS" panose="030F0702030302020204" pitchFamily="66" charset="0"/>
              <a:ea typeface="Cambria" panose="02040503050406030204" pitchFamily="18" charset="0"/>
              <a:cs typeface="Times New Roman" panose="02020603050405020304" pitchFamily="18" charset="0"/>
            </a:endParaRPr>
          </a:p>
        </p:txBody>
      </p:sp>
      <p:sp>
        <p:nvSpPr>
          <p:cNvPr id="8" name="Text Box 2">
            <a:extLst>
              <a:ext uri="{FF2B5EF4-FFF2-40B4-BE49-F238E27FC236}">
                <a16:creationId xmlns:a16="http://schemas.microsoft.com/office/drawing/2014/main" id="{F1DDC3A8-0138-4727-B48E-5C1C4C3EAAF2}"/>
              </a:ext>
            </a:extLst>
          </p:cNvPr>
          <p:cNvSpPr txBox="1">
            <a:spLocks noChangeArrowheads="1"/>
          </p:cNvSpPr>
          <p:nvPr/>
        </p:nvSpPr>
        <p:spPr bwMode="auto">
          <a:xfrm>
            <a:off x="4024188" y="1588702"/>
            <a:ext cx="7908882" cy="424953"/>
          </a:xfrm>
          <a:prstGeom prst="rect">
            <a:avLst/>
          </a:prstGeom>
          <a:solidFill>
            <a:srgbClr val="FFFFFF"/>
          </a:solidFill>
          <a:ln w="50800">
            <a:solidFill>
              <a:srgbClr val="00B050"/>
            </a:solidFill>
            <a:miter lim="800000"/>
            <a:headEnd/>
            <a:tailEnd/>
          </a:ln>
        </p:spPr>
        <p:txBody>
          <a:bodyPr rot="0" vert="horz" wrap="square" lIns="91440" tIns="45720" rIns="91440" bIns="45720" anchor="t" anchorCtr="0">
            <a:noAutofit/>
          </a:bodyPr>
          <a:lstStyle/>
          <a:p>
            <a:pPr>
              <a:spcAft>
                <a:spcPts val="0"/>
              </a:spcAft>
            </a:pPr>
            <a:r>
              <a:rPr lang="en-GB" sz="1200" dirty="0">
                <a:solidFill>
                  <a:srgbClr val="000000"/>
                </a:solidFill>
                <a:effectLst/>
                <a:latin typeface="Comic Sans MS" panose="030F0702030302020204" pitchFamily="66" charset="0"/>
                <a:ea typeface="Cambria" panose="02040503050406030204" pitchFamily="18" charset="0"/>
                <a:cs typeface="Arial" panose="020B0604020202020204" pitchFamily="34" charset="0"/>
              </a:rPr>
              <a:t>Look at your graph. What did your results show you?</a:t>
            </a:r>
            <a:endParaRPr lang="en-GB" sz="1000" dirty="0">
              <a:effectLst/>
              <a:latin typeface="Comic Sans MS" panose="030F0702030302020204" pitchFamily="66" charset="0"/>
              <a:ea typeface="Cambria" panose="02040503050406030204" pitchFamily="18" charset="0"/>
              <a:cs typeface="Times New Roman" panose="02020603050405020304" pitchFamily="18" charset="0"/>
            </a:endParaRPr>
          </a:p>
        </p:txBody>
      </p:sp>
      <p:sp>
        <p:nvSpPr>
          <p:cNvPr id="9" name="Text Box 10">
            <a:extLst>
              <a:ext uri="{FF2B5EF4-FFF2-40B4-BE49-F238E27FC236}">
                <a16:creationId xmlns:a16="http://schemas.microsoft.com/office/drawing/2014/main" id="{BB05EC65-0EC2-4791-8B7D-E4541C68D909}"/>
              </a:ext>
            </a:extLst>
          </p:cNvPr>
          <p:cNvSpPr txBox="1">
            <a:spLocks noChangeArrowheads="1"/>
          </p:cNvSpPr>
          <p:nvPr/>
        </p:nvSpPr>
        <p:spPr bwMode="auto">
          <a:xfrm>
            <a:off x="306814" y="3369283"/>
            <a:ext cx="1658077" cy="1812317"/>
          </a:xfrm>
          <a:prstGeom prst="rect">
            <a:avLst/>
          </a:prstGeom>
          <a:solidFill>
            <a:srgbClr val="FFFFFF"/>
          </a:solidFill>
          <a:ln w="50800">
            <a:solidFill>
              <a:srgbClr val="000000"/>
            </a:solidFill>
            <a:miter lim="800000"/>
            <a:headEnd/>
            <a:tailEnd/>
          </a:ln>
        </p:spPr>
        <p:txBody>
          <a:bodyPr rot="0" vert="horz" wrap="square" lIns="91440" tIns="45720" rIns="91440" bIns="45720" anchor="t" anchorCtr="0">
            <a:noAutofit/>
          </a:bodyPr>
          <a:lstStyle/>
          <a:p>
            <a:pPr algn="ctr">
              <a:spcAft>
                <a:spcPts val="0"/>
              </a:spcAft>
            </a:pPr>
            <a:r>
              <a:rPr lang="en-GB" sz="1200" b="1" u="sng" dirty="0">
                <a:effectLst/>
                <a:latin typeface="Comic Sans MS" panose="030F0702030302020204" pitchFamily="66" charset="0"/>
                <a:ea typeface="Cambria" panose="02040503050406030204" pitchFamily="18" charset="0"/>
                <a:cs typeface="Times New Roman" panose="02020603050405020304" pitchFamily="18" charset="0"/>
              </a:rPr>
              <a:t>Key words:</a:t>
            </a:r>
            <a:endParaRPr lang="en-GB" sz="1200" dirty="0">
              <a:effectLst/>
              <a:latin typeface="Comic Sans MS" panose="030F0702030302020204" pitchFamily="66" charset="0"/>
              <a:ea typeface="Cambria" panose="02040503050406030204" pitchFamily="18" charset="0"/>
              <a:cs typeface="Times New Roman" panose="02020603050405020304" pitchFamily="18" charset="0"/>
            </a:endParaRPr>
          </a:p>
          <a:p>
            <a:pPr algn="ctr">
              <a:spcAft>
                <a:spcPts val="0"/>
              </a:spcAft>
            </a:pPr>
            <a:r>
              <a:rPr lang="en-GB" sz="1200" dirty="0">
                <a:latin typeface="Comic Sans MS" panose="030F0702030302020204" pitchFamily="66" charset="0"/>
                <a:ea typeface="Cambria" panose="02040503050406030204" pitchFamily="18" charset="0"/>
                <a:cs typeface="Times New Roman" panose="02020603050405020304" pitchFamily="18" charset="0"/>
              </a:rPr>
              <a:t>p</a:t>
            </a:r>
            <a:r>
              <a:rPr lang="en-GB" sz="1200" dirty="0">
                <a:effectLst/>
                <a:latin typeface="Comic Sans MS" panose="030F0702030302020204" pitchFamily="66" charset="0"/>
                <a:ea typeface="Cambria" panose="02040503050406030204" pitchFamily="18" charset="0"/>
                <a:cs typeface="Times New Roman" panose="02020603050405020304" pitchFamily="18" charset="0"/>
              </a:rPr>
              <a:t>ull</a:t>
            </a:r>
          </a:p>
          <a:p>
            <a:pPr algn="ctr">
              <a:spcAft>
                <a:spcPts val="0"/>
              </a:spcAft>
            </a:pPr>
            <a:r>
              <a:rPr lang="en-GB" sz="1200" dirty="0">
                <a:effectLst/>
                <a:latin typeface="Comic Sans MS" panose="030F0702030302020204" pitchFamily="66" charset="0"/>
                <a:ea typeface="Cambria" panose="02040503050406030204" pitchFamily="18" charset="0"/>
                <a:cs typeface="Times New Roman" panose="02020603050405020304" pitchFamily="18" charset="0"/>
              </a:rPr>
              <a:t>surface</a:t>
            </a:r>
          </a:p>
          <a:p>
            <a:pPr algn="ctr">
              <a:spcAft>
                <a:spcPts val="0"/>
              </a:spcAft>
            </a:pPr>
            <a:r>
              <a:rPr lang="en-GB" sz="1200" dirty="0">
                <a:effectLst/>
                <a:latin typeface="Comic Sans MS" panose="030F0702030302020204" pitchFamily="66" charset="0"/>
                <a:ea typeface="Cambria" panose="02040503050406030204" pitchFamily="18" charset="0"/>
                <a:cs typeface="Times New Roman" panose="02020603050405020304" pitchFamily="18" charset="0"/>
              </a:rPr>
              <a:t>rough</a:t>
            </a:r>
          </a:p>
          <a:p>
            <a:pPr algn="ctr">
              <a:spcAft>
                <a:spcPts val="0"/>
              </a:spcAft>
            </a:pPr>
            <a:r>
              <a:rPr lang="en-GB" sz="1200" dirty="0">
                <a:effectLst/>
                <a:latin typeface="Comic Sans MS" panose="030F0702030302020204" pitchFamily="66" charset="0"/>
                <a:ea typeface="Cambria" panose="02040503050406030204" pitchFamily="18" charset="0"/>
                <a:cs typeface="Times New Roman" panose="02020603050405020304" pitchFamily="18" charset="0"/>
              </a:rPr>
              <a:t>smooth</a:t>
            </a:r>
          </a:p>
          <a:p>
            <a:pPr algn="ctr">
              <a:spcAft>
                <a:spcPts val="0"/>
              </a:spcAft>
            </a:pPr>
            <a:r>
              <a:rPr lang="en-GB" sz="1200" dirty="0">
                <a:effectLst/>
                <a:latin typeface="Comic Sans MS" panose="030F0702030302020204" pitchFamily="66" charset="0"/>
                <a:ea typeface="Cambria" panose="02040503050406030204" pitchFamily="18" charset="0"/>
                <a:cs typeface="Times New Roman" panose="02020603050405020304" pitchFamily="18" charset="0"/>
              </a:rPr>
              <a:t>friction</a:t>
            </a:r>
          </a:p>
          <a:p>
            <a:pPr algn="ctr">
              <a:spcAft>
                <a:spcPts val="0"/>
              </a:spcAft>
            </a:pPr>
            <a:r>
              <a:rPr lang="en-GB" sz="1200" dirty="0">
                <a:latin typeface="Comic Sans MS" panose="030F0702030302020204" pitchFamily="66" charset="0"/>
                <a:ea typeface="Cambria" panose="02040503050406030204" pitchFamily="18" charset="0"/>
                <a:cs typeface="Times New Roman" panose="02020603050405020304" pitchFamily="18" charset="0"/>
              </a:rPr>
              <a:t>e</a:t>
            </a:r>
            <a:r>
              <a:rPr lang="en-GB" sz="1200" dirty="0">
                <a:effectLst/>
                <a:latin typeface="Comic Sans MS" panose="030F0702030302020204" pitchFamily="66" charset="0"/>
                <a:ea typeface="Cambria" panose="02040503050406030204" pitchFamily="18" charset="0"/>
                <a:cs typeface="Times New Roman" panose="02020603050405020304" pitchFamily="18" charset="0"/>
              </a:rPr>
              <a:t>xert (applied)</a:t>
            </a:r>
          </a:p>
          <a:p>
            <a:pPr algn="ctr">
              <a:spcAft>
                <a:spcPts val="0"/>
              </a:spcAft>
            </a:pPr>
            <a:r>
              <a:rPr lang="en-GB" sz="1200" dirty="0">
                <a:latin typeface="Comic Sans MS" panose="030F0702030302020204" pitchFamily="66" charset="0"/>
                <a:ea typeface="Cambria" panose="02040503050406030204" pitchFamily="18" charset="0"/>
                <a:cs typeface="Times New Roman" panose="02020603050405020304" pitchFamily="18" charset="0"/>
              </a:rPr>
              <a:t>Grip</a:t>
            </a:r>
          </a:p>
          <a:p>
            <a:pPr algn="ctr">
              <a:spcAft>
                <a:spcPts val="0"/>
              </a:spcAft>
            </a:pPr>
            <a:r>
              <a:rPr lang="en-GB" sz="1200" dirty="0">
                <a:effectLst/>
                <a:latin typeface="Comic Sans MS" panose="030F0702030302020204" pitchFamily="66" charset="0"/>
                <a:ea typeface="Cambria" panose="02040503050406030204" pitchFamily="18" charset="0"/>
                <a:cs typeface="Times New Roman" panose="02020603050405020304" pitchFamily="18" charset="0"/>
              </a:rPr>
              <a:t>however</a:t>
            </a:r>
          </a:p>
          <a:p>
            <a:pPr>
              <a:spcAft>
                <a:spcPts val="0"/>
              </a:spcAft>
            </a:pPr>
            <a:r>
              <a:rPr lang="en-GB" sz="1200" dirty="0">
                <a:effectLst/>
                <a:latin typeface="Comic Sans MS" panose="030F0702030302020204" pitchFamily="66" charset="0"/>
                <a:ea typeface="Cambria" panose="02040503050406030204" pitchFamily="18" charset="0"/>
                <a:cs typeface="Times New Roman" panose="02020603050405020304" pitchFamily="18" charset="0"/>
              </a:rPr>
              <a:t> </a:t>
            </a:r>
          </a:p>
        </p:txBody>
      </p:sp>
      <p:sp>
        <p:nvSpPr>
          <p:cNvPr id="10" name="Text Box 17">
            <a:extLst>
              <a:ext uri="{FF2B5EF4-FFF2-40B4-BE49-F238E27FC236}">
                <a16:creationId xmlns:a16="http://schemas.microsoft.com/office/drawing/2014/main" id="{7925B089-C6E2-4D2A-8A0A-036FEC67BA8A}"/>
              </a:ext>
            </a:extLst>
          </p:cNvPr>
          <p:cNvSpPr txBox="1">
            <a:spLocks noChangeArrowheads="1"/>
          </p:cNvSpPr>
          <p:nvPr/>
        </p:nvSpPr>
        <p:spPr bwMode="auto">
          <a:xfrm>
            <a:off x="2993165" y="3471846"/>
            <a:ext cx="8816078" cy="3237105"/>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p>
            <a:pPr fontAlgn="base">
              <a:lnSpc>
                <a:spcPts val="1865"/>
              </a:lnSpc>
              <a:spcAft>
                <a:spcPts val="0"/>
              </a:spcAft>
            </a:pPr>
            <a:r>
              <a:rPr lang="en-GB" sz="1200" kern="1200" dirty="0">
                <a:effectLst/>
                <a:latin typeface="Comic Sans MS" panose="030F0702030302020204" pitchFamily="66" charset="0"/>
                <a:ea typeface="MS PGothic" panose="020B0600070205080204" pitchFamily="34" charset="-128"/>
                <a:cs typeface="Times New Roman" panose="02020603050405020304" pitchFamily="18" charset="0"/>
              </a:rPr>
              <a:t>Example:</a:t>
            </a:r>
          </a:p>
          <a:p>
            <a:pPr fontAlgn="base">
              <a:lnSpc>
                <a:spcPts val="1865"/>
              </a:lnSpc>
              <a:spcAft>
                <a:spcPts val="0"/>
              </a:spcAft>
            </a:pPr>
            <a:r>
              <a:rPr lang="en-GB" sz="1200" kern="1200" dirty="0">
                <a:solidFill>
                  <a:srgbClr val="FF0000"/>
                </a:solidFill>
                <a:effectLst/>
                <a:latin typeface="Comic Sans MS" panose="030F0702030302020204" pitchFamily="66" charset="0"/>
                <a:ea typeface="MS PGothic" panose="020B0600070205080204" pitchFamily="34" charset="-128"/>
                <a:cs typeface="Times New Roman" panose="02020603050405020304" pitchFamily="18" charset="0"/>
              </a:rPr>
              <a:t>In our investigation we found that the pyramid shaped tea bag made the strongest tea.</a:t>
            </a:r>
            <a:r>
              <a:rPr lang="en-GB" sz="1200" kern="1200" dirty="0">
                <a:solidFill>
                  <a:srgbClr val="000000"/>
                </a:solidFill>
                <a:effectLst/>
                <a:latin typeface="Comic Sans MS" panose="030F0702030302020204" pitchFamily="66" charset="0"/>
                <a:ea typeface="MS PGothic" panose="020B0600070205080204" pitchFamily="34" charset="-128"/>
                <a:cs typeface="Times New Roman" panose="02020603050405020304" pitchFamily="18" charset="0"/>
              </a:rPr>
              <a:t> </a:t>
            </a:r>
            <a:r>
              <a:rPr lang="en-GB" sz="1200" kern="1200" dirty="0">
                <a:solidFill>
                  <a:srgbClr val="009900"/>
                </a:solidFill>
                <a:effectLst/>
                <a:latin typeface="Comic Sans MS" panose="030F0702030302020204" pitchFamily="66" charset="0"/>
                <a:ea typeface="MS PGothic" panose="020B0600070205080204" pitchFamily="34" charset="-128"/>
                <a:cs typeface="Times New Roman" panose="02020603050405020304" pitchFamily="18" charset="0"/>
              </a:rPr>
              <a:t>This is shown by our results where we observed that the cross disappeared on average after only 20 seconds with the pyramid tea bag compared to 40 seconds with the square bag and 60 seconds with the round bag.</a:t>
            </a:r>
            <a:r>
              <a:rPr lang="en-GB" sz="1200" kern="1200" dirty="0">
                <a:solidFill>
                  <a:srgbClr val="000000"/>
                </a:solidFill>
                <a:effectLst/>
                <a:latin typeface="Comic Sans MS" panose="030F0702030302020204" pitchFamily="66" charset="0"/>
                <a:ea typeface="MS PGothic" panose="020B0600070205080204" pitchFamily="34" charset="-128"/>
                <a:cs typeface="Times New Roman" panose="02020603050405020304" pitchFamily="18" charset="0"/>
              </a:rPr>
              <a:t> </a:t>
            </a:r>
            <a:r>
              <a:rPr lang="en-GB" sz="1200" kern="1200" dirty="0">
                <a:solidFill>
                  <a:srgbClr val="0000FF"/>
                </a:solidFill>
                <a:effectLst/>
                <a:latin typeface="Comic Sans MS" panose="030F0702030302020204" pitchFamily="66" charset="0"/>
                <a:ea typeface="MS PGothic" panose="020B0600070205080204" pitchFamily="34" charset="-128"/>
                <a:cs typeface="Times New Roman" panose="02020603050405020304" pitchFamily="18" charset="0"/>
              </a:rPr>
              <a:t>We think that the pyramid shape made the strongest tea because when we looked closer at the tea bags with a magnifying glass we observed that the holes in the pyramid bag were larger than in the other bags. This would have allowed the hot water to enter and leave the pyramid bag faster than the others so allowing the water to become darker more quickly.  The pyramid tea bag also had the larger surface area which means that diffusion would be able to happen at a far greater rate than in the other smaller surfaced tea bags which also helped to produce a stronger tea in a shorter space of time. </a:t>
            </a:r>
            <a:r>
              <a:rPr lang="en-GB" sz="1200" kern="1200" dirty="0">
                <a:solidFill>
                  <a:srgbClr val="FF6600"/>
                </a:solidFill>
                <a:effectLst/>
                <a:latin typeface="Comic Sans MS" panose="030F0702030302020204" pitchFamily="66" charset="0"/>
                <a:ea typeface="MS PGothic" panose="020B0600070205080204" pitchFamily="34" charset="-128"/>
                <a:cs typeface="Times New Roman" panose="02020603050405020304" pitchFamily="18" charset="0"/>
              </a:rPr>
              <a:t>So my prediction was correct. I feel that my results are reliable because I took care to control all the variables by making sure the same amount of water was used in each beaker by using a measuring cylinder; the same temperature of water was used by boiling the kettle each time before using and having the same person judge when the cross could no longer be seen. Therefore, I am confident that the pyramid tea bag makes the strongest tea. </a:t>
            </a:r>
            <a:endParaRPr lang="en-GB" sz="1200" dirty="0">
              <a:effectLst/>
              <a:latin typeface="Times New Roman" panose="02020603050405020304" pitchFamily="18" charset="0"/>
              <a:ea typeface="Times New Roman" panose="02020603050405020304" pitchFamily="18" charset="0"/>
            </a:endParaRPr>
          </a:p>
        </p:txBody>
      </p:sp>
      <p:sp>
        <p:nvSpPr>
          <p:cNvPr id="11" name="Text Box 10">
            <a:extLst>
              <a:ext uri="{FF2B5EF4-FFF2-40B4-BE49-F238E27FC236}">
                <a16:creationId xmlns:a16="http://schemas.microsoft.com/office/drawing/2014/main" id="{2D6EB811-DEE8-433A-8364-66921379E1F9}"/>
              </a:ext>
            </a:extLst>
          </p:cNvPr>
          <p:cNvSpPr txBox="1">
            <a:spLocks noChangeArrowheads="1"/>
          </p:cNvSpPr>
          <p:nvPr/>
        </p:nvSpPr>
        <p:spPr bwMode="auto">
          <a:xfrm>
            <a:off x="306813" y="5861460"/>
            <a:ext cx="1658077" cy="410516"/>
          </a:xfrm>
          <a:prstGeom prst="rect">
            <a:avLst/>
          </a:prstGeom>
          <a:solidFill>
            <a:srgbClr val="FFFFFF"/>
          </a:solidFill>
          <a:ln w="50800">
            <a:noFill/>
            <a:miter lim="800000"/>
            <a:headEnd/>
            <a:tailEnd/>
          </a:ln>
        </p:spPr>
        <p:txBody>
          <a:bodyPr rot="0" vert="horz" wrap="square" lIns="91440" tIns="45720" rIns="91440" bIns="45720" anchor="t" anchorCtr="0">
            <a:noAutofit/>
          </a:bodyPr>
          <a:lstStyle/>
          <a:p>
            <a:pPr algn="ctr">
              <a:spcAft>
                <a:spcPts val="0"/>
              </a:spcAft>
            </a:pPr>
            <a:r>
              <a:rPr lang="en-GB" sz="1200" dirty="0">
                <a:latin typeface="Comic Sans MS" panose="030F0702030302020204" pitchFamily="66" charset="0"/>
                <a:ea typeface="Cambria" panose="02040503050406030204" pitchFamily="18" charset="0"/>
                <a:cs typeface="Times New Roman" panose="02020603050405020304" pitchFamily="18" charset="0"/>
              </a:rPr>
              <a:t>GOLD</a:t>
            </a:r>
            <a:endParaRPr lang="en-GB" sz="1200" dirty="0">
              <a:effectLst/>
              <a:latin typeface="Comic Sans MS" panose="030F0702030302020204" pitchFamily="66" charset="0"/>
              <a:ea typeface="Cambria" panose="02040503050406030204" pitchFamily="18" charset="0"/>
              <a:cs typeface="Times New Roman" panose="02020603050405020304" pitchFamily="18" charset="0"/>
            </a:endParaRPr>
          </a:p>
          <a:p>
            <a:pPr>
              <a:spcAft>
                <a:spcPts val="0"/>
              </a:spcAft>
            </a:pPr>
            <a:r>
              <a:rPr lang="en-GB" sz="1200" dirty="0">
                <a:effectLst/>
                <a:latin typeface="Comic Sans MS" panose="030F0702030302020204" pitchFamily="66" charset="0"/>
                <a:ea typeface="Cambria" panose="02040503050406030204" pitchFamily="18" charset="0"/>
                <a:cs typeface="Times New Roman" panose="02020603050405020304" pitchFamily="18" charset="0"/>
              </a:rPr>
              <a:t> </a:t>
            </a:r>
          </a:p>
        </p:txBody>
      </p:sp>
    </p:spTree>
    <p:extLst>
      <p:ext uri="{BB962C8B-B14F-4D97-AF65-F5344CB8AC3E}">
        <p14:creationId xmlns:p14="http://schemas.microsoft.com/office/powerpoint/2010/main" val="28273059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45A67F2-923D-43EE-8E99-5C61D0B91960}"/>
              </a:ext>
            </a:extLst>
          </p:cNvPr>
          <p:cNvPicPr/>
          <p:nvPr/>
        </p:nvPicPr>
        <p:blipFill rotWithShape="1">
          <a:blip r:embed="rId2">
            <a:extLst>
              <a:ext uri="{28A0092B-C50C-407E-A947-70E740481C1C}">
                <a14:useLocalDpi xmlns:a14="http://schemas.microsoft.com/office/drawing/2010/main" val="0"/>
              </a:ext>
            </a:extLst>
          </a:blip>
          <a:srcRect l="39751" t="19823" r="23823" b="37870"/>
          <a:stretch/>
        </p:blipFill>
        <p:spPr bwMode="auto">
          <a:xfrm>
            <a:off x="139659" y="791282"/>
            <a:ext cx="3650464" cy="2372912"/>
          </a:xfrm>
          <a:prstGeom prst="rect">
            <a:avLst/>
          </a:prstGeom>
          <a:ln w="50800">
            <a:solidFill>
              <a:schemeClr val="tx1"/>
            </a:solidFill>
          </a:ln>
          <a:extLst>
            <a:ext uri="{53640926-AAD7-44D8-BBD7-CCE9431645EC}">
              <a14:shadowObscured xmlns:a14="http://schemas.microsoft.com/office/drawing/2010/main"/>
            </a:ext>
          </a:extLst>
        </p:spPr>
      </p:pic>
      <p:sp>
        <p:nvSpPr>
          <p:cNvPr id="5" name="Rectangle 4">
            <a:extLst>
              <a:ext uri="{FF2B5EF4-FFF2-40B4-BE49-F238E27FC236}">
                <a16:creationId xmlns:a16="http://schemas.microsoft.com/office/drawing/2014/main" id="{63432174-0FEA-4A28-89D3-C91D3BAF4D84}"/>
              </a:ext>
            </a:extLst>
          </p:cNvPr>
          <p:cNvSpPr/>
          <p:nvPr/>
        </p:nvSpPr>
        <p:spPr>
          <a:xfrm>
            <a:off x="1775791" y="216861"/>
            <a:ext cx="8057322" cy="369332"/>
          </a:xfrm>
          <a:prstGeom prst="rect">
            <a:avLst/>
          </a:prstGeom>
        </p:spPr>
        <p:txBody>
          <a:bodyPr wrap="square">
            <a:spAutoFit/>
          </a:bodyPr>
          <a:lstStyle/>
          <a:p>
            <a:pPr algn="ctr">
              <a:spcAft>
                <a:spcPts val="100"/>
              </a:spcAft>
            </a:pPr>
            <a:r>
              <a:rPr lang="en-GB" b="1" dirty="0">
                <a:solidFill>
                  <a:srgbClr val="000000"/>
                </a:solidFill>
                <a:highlight>
                  <a:srgbClr val="FFFF00"/>
                </a:highlight>
                <a:latin typeface="Arial" panose="020B0604020202020204" pitchFamily="34" charset="0"/>
                <a:ea typeface="Cambria" panose="02040503050406030204" pitchFamily="18" charset="0"/>
                <a:cs typeface="Times New Roman" panose="02020603050405020304" pitchFamily="18" charset="0"/>
              </a:rPr>
              <a:t>Enquiry Question: How much force is needed to move an object?</a:t>
            </a:r>
            <a:endParaRPr lang="en-GB" sz="1100" dirty="0">
              <a:effectLst/>
              <a:latin typeface="Cambria" panose="02040503050406030204" pitchFamily="18" charset="0"/>
              <a:ea typeface="Cambria" panose="02040503050406030204" pitchFamily="18" charset="0"/>
              <a:cs typeface="Times New Roman" panose="02020603050405020304" pitchFamily="18" charset="0"/>
            </a:endParaRPr>
          </a:p>
        </p:txBody>
      </p:sp>
      <p:sp>
        <p:nvSpPr>
          <p:cNvPr id="6" name="Text Box 2">
            <a:extLst>
              <a:ext uri="{FF2B5EF4-FFF2-40B4-BE49-F238E27FC236}">
                <a16:creationId xmlns:a16="http://schemas.microsoft.com/office/drawing/2014/main" id="{A7AD6198-6E35-4E88-8125-C11B603EC2BD}"/>
              </a:ext>
            </a:extLst>
          </p:cNvPr>
          <p:cNvSpPr txBox="1">
            <a:spLocks noChangeArrowheads="1"/>
          </p:cNvSpPr>
          <p:nvPr/>
        </p:nvSpPr>
        <p:spPr bwMode="auto">
          <a:xfrm>
            <a:off x="4024188" y="658542"/>
            <a:ext cx="7908883" cy="825500"/>
          </a:xfrm>
          <a:prstGeom prst="rect">
            <a:avLst/>
          </a:prstGeom>
          <a:solidFill>
            <a:srgbClr val="FFFFFF"/>
          </a:solidFill>
          <a:ln w="50800">
            <a:solidFill>
              <a:srgbClr val="FF0000"/>
            </a:solidFill>
            <a:miter lim="800000"/>
            <a:headEnd/>
            <a:tailEnd/>
          </a:ln>
        </p:spPr>
        <p:txBody>
          <a:bodyPr rot="0" vert="horz" wrap="square" lIns="91440" tIns="45720" rIns="91440" bIns="45720" anchor="t" anchorCtr="0">
            <a:noAutofit/>
          </a:bodyPr>
          <a:lstStyle/>
          <a:p>
            <a:pPr>
              <a:spcAft>
                <a:spcPts val="100"/>
              </a:spcAft>
            </a:pPr>
            <a:r>
              <a:rPr lang="en-GB" sz="1200" dirty="0">
                <a:solidFill>
                  <a:srgbClr val="000000"/>
                </a:solidFill>
                <a:effectLst/>
                <a:latin typeface="Comic Sans MS" panose="030F0702030302020204" pitchFamily="66" charset="0"/>
                <a:ea typeface="Cambria" panose="02040503050406030204" pitchFamily="18" charset="0"/>
                <a:cs typeface="Arial" panose="020B0604020202020204" pitchFamily="34" charset="0"/>
              </a:rPr>
              <a:t>What did you find out? </a:t>
            </a:r>
            <a:endParaRPr lang="en-GB" sz="1200" dirty="0">
              <a:effectLst/>
              <a:latin typeface="Comic Sans MS" panose="030F0702030302020204" pitchFamily="66" charset="0"/>
              <a:ea typeface="Cambria" panose="02040503050406030204" pitchFamily="18" charset="0"/>
              <a:cs typeface="Times New Roman" panose="02020603050405020304" pitchFamily="18" charset="0"/>
            </a:endParaRPr>
          </a:p>
          <a:p>
            <a:pPr>
              <a:spcAft>
                <a:spcPts val="100"/>
              </a:spcAft>
            </a:pPr>
            <a:r>
              <a:rPr lang="en-GB" sz="1200" dirty="0">
                <a:solidFill>
                  <a:srgbClr val="1C1C1C"/>
                </a:solidFill>
                <a:effectLst/>
                <a:latin typeface="Comic Sans MS" panose="030F0702030302020204" pitchFamily="66" charset="0"/>
                <a:ea typeface="Cambria" panose="02040503050406030204" pitchFamily="18" charset="0"/>
                <a:cs typeface="Sassoon Infant Rg"/>
              </a:rPr>
              <a:t>Which surface needed more force applied to the car for it to move? Which surface needed less force applied to the car for it to move?</a:t>
            </a:r>
            <a:endParaRPr lang="en-GB" sz="1200" dirty="0">
              <a:effectLst/>
              <a:latin typeface="Comic Sans MS" panose="030F0702030302020204" pitchFamily="66" charset="0"/>
              <a:ea typeface="Cambria" panose="02040503050406030204" pitchFamily="18" charset="0"/>
              <a:cs typeface="Times New Roman" panose="02020603050405020304" pitchFamily="18" charset="0"/>
            </a:endParaRPr>
          </a:p>
          <a:p>
            <a:pPr>
              <a:spcAft>
                <a:spcPts val="0"/>
              </a:spcAft>
            </a:pPr>
            <a:endParaRPr lang="en-GB" sz="1200" dirty="0">
              <a:effectLst/>
              <a:latin typeface="Comic Sans MS" panose="030F0702030302020204" pitchFamily="66" charset="0"/>
              <a:ea typeface="Cambria" panose="02040503050406030204" pitchFamily="18" charset="0"/>
              <a:cs typeface="Times New Roman" panose="02020603050405020304" pitchFamily="18" charset="0"/>
            </a:endParaRPr>
          </a:p>
        </p:txBody>
      </p:sp>
      <p:sp>
        <p:nvSpPr>
          <p:cNvPr id="7" name="Text Box 3">
            <a:extLst>
              <a:ext uri="{FF2B5EF4-FFF2-40B4-BE49-F238E27FC236}">
                <a16:creationId xmlns:a16="http://schemas.microsoft.com/office/drawing/2014/main" id="{D14D6C5C-7266-4295-8536-1348C8BA954F}"/>
              </a:ext>
            </a:extLst>
          </p:cNvPr>
          <p:cNvSpPr txBox="1">
            <a:spLocks noChangeArrowheads="1"/>
          </p:cNvSpPr>
          <p:nvPr/>
        </p:nvSpPr>
        <p:spPr bwMode="auto">
          <a:xfrm>
            <a:off x="4024187" y="2118863"/>
            <a:ext cx="7908881" cy="1045331"/>
          </a:xfrm>
          <a:prstGeom prst="rect">
            <a:avLst/>
          </a:prstGeom>
          <a:solidFill>
            <a:srgbClr val="FFFFFF"/>
          </a:solidFill>
          <a:ln w="50800">
            <a:solidFill>
              <a:schemeClr val="tx1"/>
            </a:solidFill>
            <a:miter lim="800000"/>
            <a:headEnd/>
            <a:tailEnd/>
          </a:ln>
        </p:spPr>
        <p:txBody>
          <a:bodyPr rot="0" vert="horz" wrap="square" lIns="91440" tIns="45720" rIns="91440" bIns="45720" anchor="t" anchorCtr="0">
            <a:noAutofit/>
          </a:bodyPr>
          <a:lstStyle/>
          <a:p>
            <a:pPr>
              <a:spcAft>
                <a:spcPts val="0"/>
              </a:spcAft>
            </a:pPr>
            <a:r>
              <a:rPr lang="en-GB" sz="1200" dirty="0">
                <a:solidFill>
                  <a:srgbClr val="0000FF"/>
                </a:solidFill>
                <a:effectLst/>
                <a:latin typeface="Comic Sans MS" panose="030F0702030302020204" pitchFamily="66" charset="0"/>
                <a:ea typeface="Cambria" panose="02040503050406030204" pitchFamily="18" charset="0"/>
                <a:cs typeface="Arial" panose="020B0604020202020204" pitchFamily="34" charset="0"/>
              </a:rPr>
              <a:t>Why is more force needed to move the toy on a certain surface? Explain what friction is.</a:t>
            </a:r>
          </a:p>
          <a:p>
            <a:pPr>
              <a:spcAft>
                <a:spcPts val="0"/>
              </a:spcAft>
            </a:pPr>
            <a:r>
              <a:rPr lang="en-GB" sz="1200" dirty="0">
                <a:solidFill>
                  <a:srgbClr val="0000FF"/>
                </a:solidFill>
                <a:effectLst/>
                <a:latin typeface="Comic Sans MS" panose="030F0702030302020204" pitchFamily="66" charset="0"/>
                <a:ea typeface="Cambria" panose="02040503050406030204" pitchFamily="18" charset="0"/>
                <a:cs typeface="Arial" panose="020B0604020202020204" pitchFamily="34" charset="0"/>
              </a:rPr>
              <a:t>(key words to use: rough, smooth, friction, grip)</a:t>
            </a:r>
          </a:p>
          <a:p>
            <a:pPr>
              <a:spcAft>
                <a:spcPts val="0"/>
              </a:spcAft>
            </a:pPr>
            <a:endParaRPr lang="en-GB" sz="1200" dirty="0">
              <a:solidFill>
                <a:srgbClr val="0000FF"/>
              </a:solidFill>
              <a:latin typeface="Comic Sans MS" panose="030F0702030302020204" pitchFamily="66" charset="0"/>
              <a:ea typeface="Cambria" panose="02040503050406030204" pitchFamily="18" charset="0"/>
              <a:cs typeface="Arial" panose="020B0604020202020204" pitchFamily="34" charset="0"/>
            </a:endParaRPr>
          </a:p>
          <a:p>
            <a:pPr>
              <a:spcAft>
                <a:spcPts val="0"/>
              </a:spcAft>
            </a:pPr>
            <a:r>
              <a:rPr lang="en-GB" sz="1200" dirty="0">
                <a:solidFill>
                  <a:schemeClr val="accent2">
                    <a:lumMod val="75000"/>
                  </a:schemeClr>
                </a:solidFill>
                <a:effectLst/>
                <a:latin typeface="Comic Sans MS" panose="030F0702030302020204" pitchFamily="66" charset="0"/>
                <a:ea typeface="Cambria" panose="02040503050406030204" pitchFamily="18" charset="0"/>
                <a:cs typeface="Arial" panose="020B0604020202020204" pitchFamily="34" charset="0"/>
              </a:rPr>
              <a:t>Was your prediction correct? Was it a fair test?</a:t>
            </a:r>
            <a:endParaRPr lang="en-GB" sz="1050" dirty="0">
              <a:solidFill>
                <a:schemeClr val="accent2">
                  <a:lumMod val="75000"/>
                </a:schemeClr>
              </a:solidFill>
              <a:effectLst/>
              <a:latin typeface="Comic Sans MS" panose="030F0702030302020204" pitchFamily="66" charset="0"/>
              <a:ea typeface="Cambria" panose="02040503050406030204" pitchFamily="18" charset="0"/>
              <a:cs typeface="Times New Roman" panose="02020603050405020304" pitchFamily="18" charset="0"/>
            </a:endParaRPr>
          </a:p>
        </p:txBody>
      </p:sp>
      <p:sp>
        <p:nvSpPr>
          <p:cNvPr id="8" name="Text Box 2">
            <a:extLst>
              <a:ext uri="{FF2B5EF4-FFF2-40B4-BE49-F238E27FC236}">
                <a16:creationId xmlns:a16="http://schemas.microsoft.com/office/drawing/2014/main" id="{F1DDC3A8-0138-4727-B48E-5C1C4C3EAAF2}"/>
              </a:ext>
            </a:extLst>
          </p:cNvPr>
          <p:cNvSpPr txBox="1">
            <a:spLocks noChangeArrowheads="1"/>
          </p:cNvSpPr>
          <p:nvPr/>
        </p:nvSpPr>
        <p:spPr bwMode="auto">
          <a:xfrm>
            <a:off x="4024188" y="1588702"/>
            <a:ext cx="7908882" cy="424953"/>
          </a:xfrm>
          <a:prstGeom prst="rect">
            <a:avLst/>
          </a:prstGeom>
          <a:solidFill>
            <a:srgbClr val="FFFFFF"/>
          </a:solidFill>
          <a:ln w="50800">
            <a:solidFill>
              <a:srgbClr val="00B050"/>
            </a:solidFill>
            <a:miter lim="800000"/>
            <a:headEnd/>
            <a:tailEnd/>
          </a:ln>
        </p:spPr>
        <p:txBody>
          <a:bodyPr rot="0" vert="horz" wrap="square" lIns="91440" tIns="45720" rIns="91440" bIns="45720" anchor="t" anchorCtr="0">
            <a:noAutofit/>
          </a:bodyPr>
          <a:lstStyle/>
          <a:p>
            <a:pPr>
              <a:spcAft>
                <a:spcPts val="0"/>
              </a:spcAft>
            </a:pPr>
            <a:r>
              <a:rPr lang="en-GB" sz="1200" dirty="0">
                <a:solidFill>
                  <a:srgbClr val="000000"/>
                </a:solidFill>
                <a:effectLst/>
                <a:latin typeface="Comic Sans MS" panose="030F0702030302020204" pitchFamily="66" charset="0"/>
                <a:ea typeface="Cambria" panose="02040503050406030204" pitchFamily="18" charset="0"/>
                <a:cs typeface="Arial" panose="020B0604020202020204" pitchFamily="34" charset="0"/>
              </a:rPr>
              <a:t>Look at your graph. What did your results show you?</a:t>
            </a:r>
            <a:endParaRPr lang="en-GB" sz="1000" dirty="0">
              <a:effectLst/>
              <a:latin typeface="Comic Sans MS" panose="030F0702030302020204" pitchFamily="66" charset="0"/>
              <a:ea typeface="Cambria" panose="02040503050406030204" pitchFamily="18" charset="0"/>
              <a:cs typeface="Times New Roman" panose="02020603050405020304" pitchFamily="18" charset="0"/>
            </a:endParaRPr>
          </a:p>
        </p:txBody>
      </p:sp>
      <p:sp>
        <p:nvSpPr>
          <p:cNvPr id="9" name="Text Box 10">
            <a:extLst>
              <a:ext uri="{FF2B5EF4-FFF2-40B4-BE49-F238E27FC236}">
                <a16:creationId xmlns:a16="http://schemas.microsoft.com/office/drawing/2014/main" id="{BB05EC65-0EC2-4791-8B7D-E4541C68D909}"/>
              </a:ext>
            </a:extLst>
          </p:cNvPr>
          <p:cNvSpPr txBox="1">
            <a:spLocks noChangeArrowheads="1"/>
          </p:cNvSpPr>
          <p:nvPr/>
        </p:nvSpPr>
        <p:spPr bwMode="auto">
          <a:xfrm>
            <a:off x="306814" y="3369283"/>
            <a:ext cx="1658077" cy="1666875"/>
          </a:xfrm>
          <a:prstGeom prst="rect">
            <a:avLst/>
          </a:prstGeom>
          <a:solidFill>
            <a:srgbClr val="FFFFFF"/>
          </a:solidFill>
          <a:ln w="50800">
            <a:solidFill>
              <a:srgbClr val="000000"/>
            </a:solidFill>
            <a:miter lim="800000"/>
            <a:headEnd/>
            <a:tailEnd/>
          </a:ln>
        </p:spPr>
        <p:txBody>
          <a:bodyPr rot="0" vert="horz" wrap="square" lIns="91440" tIns="45720" rIns="91440" bIns="45720" anchor="t" anchorCtr="0">
            <a:noAutofit/>
          </a:bodyPr>
          <a:lstStyle/>
          <a:p>
            <a:pPr algn="ctr">
              <a:spcAft>
                <a:spcPts val="0"/>
              </a:spcAft>
            </a:pPr>
            <a:r>
              <a:rPr lang="en-GB" sz="1200" b="1" u="sng" dirty="0">
                <a:effectLst/>
                <a:latin typeface="Comic Sans MS" panose="030F0702030302020204" pitchFamily="66" charset="0"/>
                <a:ea typeface="Cambria" panose="02040503050406030204" pitchFamily="18" charset="0"/>
                <a:cs typeface="Times New Roman" panose="02020603050405020304" pitchFamily="18" charset="0"/>
              </a:rPr>
              <a:t>Key words:</a:t>
            </a:r>
            <a:endParaRPr lang="en-GB" sz="1200" dirty="0">
              <a:effectLst/>
              <a:latin typeface="Comic Sans MS" panose="030F0702030302020204" pitchFamily="66" charset="0"/>
              <a:ea typeface="Cambria" panose="02040503050406030204" pitchFamily="18" charset="0"/>
              <a:cs typeface="Times New Roman" panose="02020603050405020304" pitchFamily="18" charset="0"/>
            </a:endParaRPr>
          </a:p>
          <a:p>
            <a:pPr algn="ctr">
              <a:spcAft>
                <a:spcPts val="0"/>
              </a:spcAft>
            </a:pPr>
            <a:r>
              <a:rPr lang="en-GB" sz="1200" dirty="0">
                <a:latin typeface="Comic Sans MS" panose="030F0702030302020204" pitchFamily="66" charset="0"/>
                <a:ea typeface="Cambria" panose="02040503050406030204" pitchFamily="18" charset="0"/>
                <a:cs typeface="Times New Roman" panose="02020603050405020304" pitchFamily="18" charset="0"/>
              </a:rPr>
              <a:t>p</a:t>
            </a:r>
            <a:r>
              <a:rPr lang="en-GB" sz="1200" dirty="0">
                <a:effectLst/>
                <a:latin typeface="Comic Sans MS" panose="030F0702030302020204" pitchFamily="66" charset="0"/>
                <a:ea typeface="Cambria" panose="02040503050406030204" pitchFamily="18" charset="0"/>
                <a:cs typeface="Times New Roman" panose="02020603050405020304" pitchFamily="18" charset="0"/>
              </a:rPr>
              <a:t>ull</a:t>
            </a:r>
          </a:p>
          <a:p>
            <a:pPr algn="ctr">
              <a:spcAft>
                <a:spcPts val="0"/>
              </a:spcAft>
            </a:pPr>
            <a:r>
              <a:rPr lang="en-GB" sz="1200" dirty="0">
                <a:effectLst/>
                <a:latin typeface="Comic Sans MS" panose="030F0702030302020204" pitchFamily="66" charset="0"/>
                <a:ea typeface="Cambria" panose="02040503050406030204" pitchFamily="18" charset="0"/>
                <a:cs typeface="Times New Roman" panose="02020603050405020304" pitchFamily="18" charset="0"/>
              </a:rPr>
              <a:t>surface</a:t>
            </a:r>
          </a:p>
          <a:p>
            <a:pPr algn="ctr">
              <a:spcAft>
                <a:spcPts val="0"/>
              </a:spcAft>
            </a:pPr>
            <a:r>
              <a:rPr lang="en-GB" sz="1200" dirty="0">
                <a:effectLst/>
                <a:latin typeface="Comic Sans MS" panose="030F0702030302020204" pitchFamily="66" charset="0"/>
                <a:ea typeface="Cambria" panose="02040503050406030204" pitchFamily="18" charset="0"/>
                <a:cs typeface="Times New Roman" panose="02020603050405020304" pitchFamily="18" charset="0"/>
              </a:rPr>
              <a:t>rough</a:t>
            </a:r>
          </a:p>
          <a:p>
            <a:pPr algn="ctr">
              <a:spcAft>
                <a:spcPts val="0"/>
              </a:spcAft>
            </a:pPr>
            <a:r>
              <a:rPr lang="en-GB" sz="1200" dirty="0">
                <a:effectLst/>
                <a:latin typeface="Comic Sans MS" panose="030F0702030302020204" pitchFamily="66" charset="0"/>
                <a:ea typeface="Cambria" panose="02040503050406030204" pitchFamily="18" charset="0"/>
                <a:cs typeface="Times New Roman" panose="02020603050405020304" pitchFamily="18" charset="0"/>
              </a:rPr>
              <a:t>smooth</a:t>
            </a:r>
          </a:p>
          <a:p>
            <a:pPr algn="ctr">
              <a:spcAft>
                <a:spcPts val="0"/>
              </a:spcAft>
            </a:pPr>
            <a:r>
              <a:rPr lang="en-GB" sz="1200" dirty="0">
                <a:effectLst/>
                <a:latin typeface="Comic Sans MS" panose="030F0702030302020204" pitchFamily="66" charset="0"/>
                <a:ea typeface="Cambria" panose="02040503050406030204" pitchFamily="18" charset="0"/>
                <a:cs typeface="Times New Roman" panose="02020603050405020304" pitchFamily="18" charset="0"/>
              </a:rPr>
              <a:t>friction</a:t>
            </a:r>
          </a:p>
          <a:p>
            <a:pPr algn="ctr">
              <a:spcAft>
                <a:spcPts val="0"/>
              </a:spcAft>
            </a:pPr>
            <a:r>
              <a:rPr lang="en-GB" sz="1200" dirty="0">
                <a:latin typeface="Comic Sans MS" panose="030F0702030302020204" pitchFamily="66" charset="0"/>
                <a:ea typeface="Cambria" panose="02040503050406030204" pitchFamily="18" charset="0"/>
                <a:cs typeface="Times New Roman" panose="02020603050405020304" pitchFamily="18" charset="0"/>
              </a:rPr>
              <a:t>e</a:t>
            </a:r>
            <a:r>
              <a:rPr lang="en-GB" sz="1200" dirty="0">
                <a:effectLst/>
                <a:latin typeface="Comic Sans MS" panose="030F0702030302020204" pitchFamily="66" charset="0"/>
                <a:ea typeface="Cambria" panose="02040503050406030204" pitchFamily="18" charset="0"/>
                <a:cs typeface="Times New Roman" panose="02020603050405020304" pitchFamily="18" charset="0"/>
              </a:rPr>
              <a:t>xert (applied)</a:t>
            </a:r>
          </a:p>
          <a:p>
            <a:pPr algn="ctr">
              <a:spcAft>
                <a:spcPts val="0"/>
              </a:spcAft>
            </a:pPr>
            <a:r>
              <a:rPr lang="en-GB" sz="1200" dirty="0">
                <a:latin typeface="Comic Sans MS" panose="030F0702030302020204" pitchFamily="66" charset="0"/>
                <a:ea typeface="Cambria" panose="02040503050406030204" pitchFamily="18" charset="0"/>
                <a:cs typeface="Times New Roman" panose="02020603050405020304" pitchFamily="18" charset="0"/>
              </a:rPr>
              <a:t>grip</a:t>
            </a:r>
            <a:endParaRPr lang="en-GB" sz="1200" dirty="0">
              <a:effectLst/>
              <a:latin typeface="Comic Sans MS" panose="030F0702030302020204" pitchFamily="66" charset="0"/>
              <a:ea typeface="Cambria" panose="02040503050406030204" pitchFamily="18" charset="0"/>
              <a:cs typeface="Times New Roman" panose="02020603050405020304" pitchFamily="18" charset="0"/>
            </a:endParaRPr>
          </a:p>
          <a:p>
            <a:pPr>
              <a:spcAft>
                <a:spcPts val="0"/>
              </a:spcAft>
            </a:pPr>
            <a:r>
              <a:rPr lang="en-GB" sz="1200" dirty="0">
                <a:effectLst/>
                <a:latin typeface="Comic Sans MS" panose="030F0702030302020204" pitchFamily="66" charset="0"/>
                <a:ea typeface="Cambria" panose="02040503050406030204" pitchFamily="18" charset="0"/>
                <a:cs typeface="Times New Roman" panose="02020603050405020304" pitchFamily="18" charset="0"/>
              </a:rPr>
              <a:t> </a:t>
            </a:r>
          </a:p>
        </p:txBody>
      </p:sp>
      <p:sp>
        <p:nvSpPr>
          <p:cNvPr id="10" name="Text Box 17">
            <a:extLst>
              <a:ext uri="{FF2B5EF4-FFF2-40B4-BE49-F238E27FC236}">
                <a16:creationId xmlns:a16="http://schemas.microsoft.com/office/drawing/2014/main" id="{7925B089-C6E2-4D2A-8A0A-036FEC67BA8A}"/>
              </a:ext>
            </a:extLst>
          </p:cNvPr>
          <p:cNvSpPr txBox="1">
            <a:spLocks noChangeArrowheads="1"/>
          </p:cNvSpPr>
          <p:nvPr/>
        </p:nvSpPr>
        <p:spPr bwMode="auto">
          <a:xfrm>
            <a:off x="2993165" y="3471846"/>
            <a:ext cx="8816078" cy="2749792"/>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p>
            <a:pPr fontAlgn="base">
              <a:lnSpc>
                <a:spcPts val="1865"/>
              </a:lnSpc>
              <a:spcAft>
                <a:spcPts val="0"/>
              </a:spcAft>
            </a:pPr>
            <a:r>
              <a:rPr lang="en-GB" sz="1200" kern="1200" dirty="0">
                <a:effectLst/>
                <a:latin typeface="Comic Sans MS" panose="030F0702030302020204" pitchFamily="66" charset="0"/>
                <a:ea typeface="MS PGothic" panose="020B0600070205080204" pitchFamily="34" charset="-128"/>
                <a:cs typeface="Times New Roman" panose="02020603050405020304" pitchFamily="18" charset="0"/>
              </a:rPr>
              <a:t>Example:</a:t>
            </a:r>
          </a:p>
          <a:p>
            <a:pPr fontAlgn="base">
              <a:lnSpc>
                <a:spcPts val="1865"/>
              </a:lnSpc>
              <a:spcAft>
                <a:spcPts val="0"/>
              </a:spcAft>
            </a:pPr>
            <a:r>
              <a:rPr lang="en-GB" sz="1200" kern="1200" dirty="0">
                <a:solidFill>
                  <a:srgbClr val="FF0000"/>
                </a:solidFill>
                <a:effectLst/>
                <a:latin typeface="Comic Sans MS" panose="030F0702030302020204" pitchFamily="66" charset="0"/>
                <a:ea typeface="MS PGothic" panose="020B0600070205080204" pitchFamily="34" charset="-128"/>
                <a:cs typeface="Times New Roman" panose="02020603050405020304" pitchFamily="18" charset="0"/>
              </a:rPr>
              <a:t>In our investigation we found that the pyramid shaped tea bag made the strongest tea.</a:t>
            </a:r>
            <a:r>
              <a:rPr lang="en-GB" sz="1200" kern="1200" dirty="0">
                <a:solidFill>
                  <a:srgbClr val="000000"/>
                </a:solidFill>
                <a:effectLst/>
                <a:latin typeface="Comic Sans MS" panose="030F0702030302020204" pitchFamily="66" charset="0"/>
                <a:ea typeface="MS PGothic" panose="020B0600070205080204" pitchFamily="34" charset="-128"/>
                <a:cs typeface="Times New Roman" panose="02020603050405020304" pitchFamily="18" charset="0"/>
              </a:rPr>
              <a:t> </a:t>
            </a:r>
            <a:r>
              <a:rPr lang="en-GB" sz="1200" kern="1200" dirty="0">
                <a:solidFill>
                  <a:srgbClr val="009900"/>
                </a:solidFill>
                <a:effectLst/>
                <a:latin typeface="Comic Sans MS" panose="030F0702030302020204" pitchFamily="66" charset="0"/>
                <a:ea typeface="MS PGothic" panose="020B0600070205080204" pitchFamily="34" charset="-128"/>
                <a:cs typeface="Times New Roman" panose="02020603050405020304" pitchFamily="18" charset="0"/>
              </a:rPr>
              <a:t>This is shown by our results where we observed that the cross disappeared on average after only 20 seconds with the pyramid tea bag compared to 40 seconds with the square bag and 60 seconds with the round bag.</a:t>
            </a:r>
            <a:r>
              <a:rPr lang="en-GB" sz="1200" kern="1200" dirty="0">
                <a:solidFill>
                  <a:srgbClr val="000000"/>
                </a:solidFill>
                <a:effectLst/>
                <a:latin typeface="Comic Sans MS" panose="030F0702030302020204" pitchFamily="66" charset="0"/>
                <a:ea typeface="MS PGothic" panose="020B0600070205080204" pitchFamily="34" charset="-128"/>
                <a:cs typeface="Times New Roman" panose="02020603050405020304" pitchFamily="18" charset="0"/>
              </a:rPr>
              <a:t> </a:t>
            </a:r>
            <a:r>
              <a:rPr lang="en-GB" sz="1200" kern="1200" dirty="0">
                <a:solidFill>
                  <a:srgbClr val="0000FF"/>
                </a:solidFill>
                <a:effectLst/>
                <a:latin typeface="Comic Sans MS" panose="030F0702030302020204" pitchFamily="66" charset="0"/>
                <a:ea typeface="MS PGothic" panose="020B0600070205080204" pitchFamily="34" charset="-128"/>
                <a:cs typeface="Times New Roman" panose="02020603050405020304" pitchFamily="18" charset="0"/>
              </a:rPr>
              <a:t>We think that the pyramid shape made the strongest tea because when we looked closer at the tea bags with a magnifying glass we observed that the holes in the pyramid bag were larger than in the other bags. This would have allowed the hot water to enter and leave the pyramid bag faster than the others so allowing the water to become darker more quickly</a:t>
            </a:r>
            <a:r>
              <a:rPr lang="en-GB" sz="1200" kern="1200">
                <a:solidFill>
                  <a:srgbClr val="0000FF"/>
                </a:solidFill>
                <a:effectLst/>
                <a:latin typeface="Comic Sans MS" panose="030F0702030302020204" pitchFamily="66" charset="0"/>
                <a:ea typeface="MS PGothic" panose="020B0600070205080204" pitchFamily="34" charset="-128"/>
                <a:cs typeface="Times New Roman" panose="02020603050405020304" pitchFamily="18" charset="0"/>
              </a:rPr>
              <a:t>. </a:t>
            </a:r>
            <a:r>
              <a:rPr lang="en-GB" sz="1200" kern="1200">
                <a:solidFill>
                  <a:srgbClr val="FF6600"/>
                </a:solidFill>
                <a:effectLst/>
                <a:latin typeface="Comic Sans MS" panose="030F0702030302020204" pitchFamily="66" charset="0"/>
                <a:ea typeface="MS PGothic" panose="020B0600070205080204" pitchFamily="34" charset="-128"/>
                <a:cs typeface="Times New Roman" panose="02020603050405020304" pitchFamily="18" charset="0"/>
              </a:rPr>
              <a:t>So </a:t>
            </a:r>
            <a:r>
              <a:rPr lang="en-GB" sz="1200" kern="1200" dirty="0">
                <a:solidFill>
                  <a:srgbClr val="FF6600"/>
                </a:solidFill>
                <a:effectLst/>
                <a:latin typeface="Comic Sans MS" panose="030F0702030302020204" pitchFamily="66" charset="0"/>
                <a:ea typeface="MS PGothic" panose="020B0600070205080204" pitchFamily="34" charset="-128"/>
                <a:cs typeface="Times New Roman" panose="02020603050405020304" pitchFamily="18" charset="0"/>
              </a:rPr>
              <a:t>my prediction was correct. I feel that my results are reliable because I took care to control all the variables by making sure the same amount of water was used in each beaker by using a measuring cylinder; the same temperature of water was used by boiling the kettle each time before using and having the same person judge when the cross could no longer be seen. Therefore, I am confident that the pyramid tea bag makes the strongest tea. </a:t>
            </a:r>
            <a:endParaRPr lang="en-GB" sz="1200" dirty="0">
              <a:effectLst/>
              <a:latin typeface="Times New Roman" panose="02020603050405020304" pitchFamily="18" charset="0"/>
              <a:ea typeface="Times New Roman" panose="02020603050405020304" pitchFamily="18" charset="0"/>
            </a:endParaRPr>
          </a:p>
        </p:txBody>
      </p:sp>
      <p:sp>
        <p:nvSpPr>
          <p:cNvPr id="11" name="Text Box 10">
            <a:extLst>
              <a:ext uri="{FF2B5EF4-FFF2-40B4-BE49-F238E27FC236}">
                <a16:creationId xmlns:a16="http://schemas.microsoft.com/office/drawing/2014/main" id="{2D6EB811-DEE8-433A-8364-66921379E1F9}"/>
              </a:ext>
            </a:extLst>
          </p:cNvPr>
          <p:cNvSpPr txBox="1">
            <a:spLocks noChangeArrowheads="1"/>
          </p:cNvSpPr>
          <p:nvPr/>
        </p:nvSpPr>
        <p:spPr bwMode="auto">
          <a:xfrm>
            <a:off x="306813" y="5861460"/>
            <a:ext cx="1658077" cy="410516"/>
          </a:xfrm>
          <a:prstGeom prst="rect">
            <a:avLst/>
          </a:prstGeom>
          <a:solidFill>
            <a:srgbClr val="FFFFFF"/>
          </a:solidFill>
          <a:ln w="50800">
            <a:noFill/>
            <a:miter lim="800000"/>
            <a:headEnd/>
            <a:tailEnd/>
          </a:ln>
        </p:spPr>
        <p:txBody>
          <a:bodyPr rot="0" vert="horz" wrap="square" lIns="91440" tIns="45720" rIns="91440" bIns="45720" anchor="t" anchorCtr="0">
            <a:noAutofit/>
          </a:bodyPr>
          <a:lstStyle/>
          <a:p>
            <a:pPr algn="ctr">
              <a:spcAft>
                <a:spcPts val="0"/>
              </a:spcAft>
            </a:pPr>
            <a:r>
              <a:rPr lang="en-GB" sz="1200" dirty="0">
                <a:effectLst/>
                <a:latin typeface="Comic Sans MS" panose="030F0702030302020204" pitchFamily="66" charset="0"/>
                <a:ea typeface="Cambria" panose="02040503050406030204" pitchFamily="18" charset="0"/>
                <a:cs typeface="Times New Roman" panose="02020603050405020304" pitchFamily="18" charset="0"/>
              </a:rPr>
              <a:t>SILVER</a:t>
            </a:r>
          </a:p>
          <a:p>
            <a:pPr>
              <a:spcAft>
                <a:spcPts val="0"/>
              </a:spcAft>
            </a:pPr>
            <a:r>
              <a:rPr lang="en-GB" sz="1200" dirty="0">
                <a:effectLst/>
                <a:latin typeface="Comic Sans MS" panose="030F0702030302020204" pitchFamily="66" charset="0"/>
                <a:ea typeface="Cambria" panose="02040503050406030204" pitchFamily="18" charset="0"/>
                <a:cs typeface="Times New Roman" panose="02020603050405020304" pitchFamily="18" charset="0"/>
              </a:rPr>
              <a:t> </a:t>
            </a:r>
          </a:p>
        </p:txBody>
      </p:sp>
    </p:spTree>
    <p:extLst>
      <p:ext uri="{BB962C8B-B14F-4D97-AF65-F5344CB8AC3E}">
        <p14:creationId xmlns:p14="http://schemas.microsoft.com/office/powerpoint/2010/main" val="3842685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45A67F2-923D-43EE-8E99-5C61D0B91960}"/>
              </a:ext>
            </a:extLst>
          </p:cNvPr>
          <p:cNvPicPr/>
          <p:nvPr/>
        </p:nvPicPr>
        <p:blipFill rotWithShape="1">
          <a:blip r:embed="rId2">
            <a:extLst>
              <a:ext uri="{28A0092B-C50C-407E-A947-70E740481C1C}">
                <a14:useLocalDpi xmlns:a14="http://schemas.microsoft.com/office/drawing/2010/main" val="0"/>
              </a:ext>
            </a:extLst>
          </a:blip>
          <a:srcRect l="39751" t="19823" r="23823" b="37870"/>
          <a:stretch/>
        </p:blipFill>
        <p:spPr bwMode="auto">
          <a:xfrm>
            <a:off x="139659" y="791282"/>
            <a:ext cx="3650464" cy="2372912"/>
          </a:xfrm>
          <a:prstGeom prst="rect">
            <a:avLst/>
          </a:prstGeom>
          <a:ln w="50800">
            <a:solidFill>
              <a:schemeClr val="tx1"/>
            </a:solidFill>
          </a:ln>
          <a:extLst>
            <a:ext uri="{53640926-AAD7-44D8-BBD7-CCE9431645EC}">
              <a14:shadowObscured xmlns:a14="http://schemas.microsoft.com/office/drawing/2010/main"/>
            </a:ext>
          </a:extLst>
        </p:spPr>
      </p:pic>
      <p:sp>
        <p:nvSpPr>
          <p:cNvPr id="5" name="Rectangle 4">
            <a:extLst>
              <a:ext uri="{FF2B5EF4-FFF2-40B4-BE49-F238E27FC236}">
                <a16:creationId xmlns:a16="http://schemas.microsoft.com/office/drawing/2014/main" id="{63432174-0FEA-4A28-89D3-C91D3BAF4D84}"/>
              </a:ext>
            </a:extLst>
          </p:cNvPr>
          <p:cNvSpPr/>
          <p:nvPr/>
        </p:nvSpPr>
        <p:spPr>
          <a:xfrm>
            <a:off x="1775791" y="216861"/>
            <a:ext cx="8057322" cy="369332"/>
          </a:xfrm>
          <a:prstGeom prst="rect">
            <a:avLst/>
          </a:prstGeom>
        </p:spPr>
        <p:txBody>
          <a:bodyPr wrap="square">
            <a:spAutoFit/>
          </a:bodyPr>
          <a:lstStyle/>
          <a:p>
            <a:pPr algn="ctr">
              <a:spcAft>
                <a:spcPts val="100"/>
              </a:spcAft>
            </a:pPr>
            <a:r>
              <a:rPr lang="en-GB" b="1" dirty="0">
                <a:solidFill>
                  <a:srgbClr val="000000"/>
                </a:solidFill>
                <a:highlight>
                  <a:srgbClr val="FFFF00"/>
                </a:highlight>
                <a:latin typeface="Arial" panose="020B0604020202020204" pitchFamily="34" charset="0"/>
                <a:ea typeface="Cambria" panose="02040503050406030204" pitchFamily="18" charset="0"/>
                <a:cs typeface="Times New Roman" panose="02020603050405020304" pitchFamily="18" charset="0"/>
              </a:rPr>
              <a:t>Enquiry Question: How much force is needed to move an object?</a:t>
            </a:r>
            <a:endParaRPr lang="en-GB" sz="1100" dirty="0">
              <a:effectLst/>
              <a:latin typeface="Cambria" panose="02040503050406030204" pitchFamily="18" charset="0"/>
              <a:ea typeface="Cambria" panose="02040503050406030204" pitchFamily="18" charset="0"/>
              <a:cs typeface="Times New Roman" panose="02020603050405020304" pitchFamily="18" charset="0"/>
            </a:endParaRPr>
          </a:p>
        </p:txBody>
      </p:sp>
      <p:sp>
        <p:nvSpPr>
          <p:cNvPr id="6" name="Text Box 2">
            <a:extLst>
              <a:ext uri="{FF2B5EF4-FFF2-40B4-BE49-F238E27FC236}">
                <a16:creationId xmlns:a16="http://schemas.microsoft.com/office/drawing/2014/main" id="{A7AD6198-6E35-4E88-8125-C11B603EC2BD}"/>
              </a:ext>
            </a:extLst>
          </p:cNvPr>
          <p:cNvSpPr txBox="1">
            <a:spLocks noChangeArrowheads="1"/>
          </p:cNvSpPr>
          <p:nvPr/>
        </p:nvSpPr>
        <p:spPr bwMode="auto">
          <a:xfrm>
            <a:off x="4024188" y="658542"/>
            <a:ext cx="7908883" cy="825500"/>
          </a:xfrm>
          <a:prstGeom prst="rect">
            <a:avLst/>
          </a:prstGeom>
          <a:solidFill>
            <a:srgbClr val="FFFFFF"/>
          </a:solidFill>
          <a:ln w="50800">
            <a:solidFill>
              <a:srgbClr val="FF0000"/>
            </a:solidFill>
            <a:miter lim="800000"/>
            <a:headEnd/>
            <a:tailEnd/>
          </a:ln>
        </p:spPr>
        <p:txBody>
          <a:bodyPr rot="0" vert="horz" wrap="square" lIns="91440" tIns="45720" rIns="91440" bIns="45720" anchor="t" anchorCtr="0">
            <a:noAutofit/>
          </a:bodyPr>
          <a:lstStyle/>
          <a:p>
            <a:pPr>
              <a:spcAft>
                <a:spcPts val="100"/>
              </a:spcAft>
            </a:pPr>
            <a:r>
              <a:rPr lang="en-GB" sz="1200" dirty="0">
                <a:solidFill>
                  <a:srgbClr val="000000"/>
                </a:solidFill>
                <a:effectLst/>
                <a:latin typeface="Comic Sans MS" panose="030F0702030302020204" pitchFamily="66" charset="0"/>
                <a:ea typeface="Cambria" panose="02040503050406030204" pitchFamily="18" charset="0"/>
                <a:cs typeface="Arial" panose="020B0604020202020204" pitchFamily="34" charset="0"/>
              </a:rPr>
              <a:t>What did you find out? </a:t>
            </a:r>
            <a:endParaRPr lang="en-GB" sz="1200" dirty="0">
              <a:effectLst/>
              <a:latin typeface="Comic Sans MS" panose="030F0702030302020204" pitchFamily="66" charset="0"/>
              <a:ea typeface="Cambria" panose="02040503050406030204" pitchFamily="18" charset="0"/>
              <a:cs typeface="Times New Roman" panose="02020603050405020304" pitchFamily="18" charset="0"/>
            </a:endParaRPr>
          </a:p>
          <a:p>
            <a:pPr>
              <a:spcAft>
                <a:spcPts val="100"/>
              </a:spcAft>
            </a:pPr>
            <a:r>
              <a:rPr lang="en-GB" sz="1200" dirty="0">
                <a:solidFill>
                  <a:srgbClr val="1C1C1C"/>
                </a:solidFill>
                <a:effectLst/>
                <a:latin typeface="Comic Sans MS" panose="030F0702030302020204" pitchFamily="66" charset="0"/>
                <a:ea typeface="Cambria" panose="02040503050406030204" pitchFamily="18" charset="0"/>
                <a:cs typeface="Sassoon Infant Rg"/>
              </a:rPr>
              <a:t>Which surface needed more force applied to the car for it to move? Which surface needed less force applied to the car for it to move?</a:t>
            </a:r>
            <a:endParaRPr lang="en-GB" sz="1200" dirty="0">
              <a:effectLst/>
              <a:latin typeface="Comic Sans MS" panose="030F0702030302020204" pitchFamily="66" charset="0"/>
              <a:ea typeface="Cambria" panose="02040503050406030204" pitchFamily="18" charset="0"/>
              <a:cs typeface="Times New Roman" panose="02020603050405020304" pitchFamily="18" charset="0"/>
            </a:endParaRPr>
          </a:p>
          <a:p>
            <a:pPr>
              <a:spcAft>
                <a:spcPts val="0"/>
              </a:spcAft>
            </a:pPr>
            <a:endParaRPr lang="en-GB" sz="1200" dirty="0">
              <a:effectLst/>
              <a:latin typeface="Comic Sans MS" panose="030F0702030302020204" pitchFamily="66" charset="0"/>
              <a:ea typeface="Cambria" panose="02040503050406030204" pitchFamily="18" charset="0"/>
              <a:cs typeface="Times New Roman" panose="02020603050405020304" pitchFamily="18" charset="0"/>
            </a:endParaRPr>
          </a:p>
        </p:txBody>
      </p:sp>
      <p:sp>
        <p:nvSpPr>
          <p:cNvPr id="7" name="Text Box 3">
            <a:extLst>
              <a:ext uri="{FF2B5EF4-FFF2-40B4-BE49-F238E27FC236}">
                <a16:creationId xmlns:a16="http://schemas.microsoft.com/office/drawing/2014/main" id="{D14D6C5C-7266-4295-8536-1348C8BA954F}"/>
              </a:ext>
            </a:extLst>
          </p:cNvPr>
          <p:cNvSpPr txBox="1">
            <a:spLocks noChangeArrowheads="1"/>
          </p:cNvSpPr>
          <p:nvPr/>
        </p:nvSpPr>
        <p:spPr bwMode="auto">
          <a:xfrm>
            <a:off x="4024187" y="2118863"/>
            <a:ext cx="7908881" cy="1045331"/>
          </a:xfrm>
          <a:prstGeom prst="rect">
            <a:avLst/>
          </a:prstGeom>
          <a:solidFill>
            <a:srgbClr val="FFFFFF"/>
          </a:solidFill>
          <a:ln w="50800">
            <a:solidFill>
              <a:schemeClr val="tx1"/>
            </a:solidFill>
            <a:miter lim="800000"/>
            <a:headEnd/>
            <a:tailEnd/>
          </a:ln>
        </p:spPr>
        <p:txBody>
          <a:bodyPr rot="0" vert="horz" wrap="square" lIns="91440" tIns="45720" rIns="91440" bIns="45720" anchor="t" anchorCtr="0">
            <a:noAutofit/>
          </a:bodyPr>
          <a:lstStyle/>
          <a:p>
            <a:pPr>
              <a:spcAft>
                <a:spcPts val="0"/>
              </a:spcAft>
            </a:pPr>
            <a:r>
              <a:rPr lang="en-GB" sz="1200" dirty="0">
                <a:solidFill>
                  <a:srgbClr val="0000FF"/>
                </a:solidFill>
                <a:effectLst/>
                <a:latin typeface="Comic Sans MS" panose="030F0702030302020204" pitchFamily="66" charset="0"/>
                <a:ea typeface="Cambria" panose="02040503050406030204" pitchFamily="18" charset="0"/>
                <a:cs typeface="Arial" panose="020B0604020202020204" pitchFamily="34" charset="0"/>
              </a:rPr>
              <a:t>Why is more force needed to move the toy on a certain surface? Explain what friction is.</a:t>
            </a:r>
          </a:p>
          <a:p>
            <a:pPr>
              <a:spcAft>
                <a:spcPts val="0"/>
              </a:spcAft>
            </a:pPr>
            <a:r>
              <a:rPr lang="en-GB" sz="1200" dirty="0">
                <a:solidFill>
                  <a:srgbClr val="0000FF"/>
                </a:solidFill>
                <a:effectLst/>
                <a:latin typeface="Comic Sans MS" panose="030F0702030302020204" pitchFamily="66" charset="0"/>
                <a:ea typeface="Cambria" panose="02040503050406030204" pitchFamily="18" charset="0"/>
                <a:cs typeface="Arial" panose="020B0604020202020204" pitchFamily="34" charset="0"/>
              </a:rPr>
              <a:t>(key words to use: rough, smooth, friction, grip)</a:t>
            </a:r>
          </a:p>
          <a:p>
            <a:pPr>
              <a:spcAft>
                <a:spcPts val="0"/>
              </a:spcAft>
            </a:pPr>
            <a:endParaRPr lang="en-GB" sz="1200" dirty="0">
              <a:solidFill>
                <a:srgbClr val="0000FF"/>
              </a:solidFill>
              <a:latin typeface="Comic Sans MS" panose="030F0702030302020204" pitchFamily="66" charset="0"/>
              <a:ea typeface="Cambria" panose="02040503050406030204" pitchFamily="18" charset="0"/>
              <a:cs typeface="Arial" panose="020B0604020202020204" pitchFamily="34" charset="0"/>
            </a:endParaRPr>
          </a:p>
          <a:p>
            <a:pPr>
              <a:spcAft>
                <a:spcPts val="0"/>
              </a:spcAft>
            </a:pPr>
            <a:r>
              <a:rPr lang="en-GB" sz="1200" dirty="0">
                <a:solidFill>
                  <a:schemeClr val="accent2">
                    <a:lumMod val="75000"/>
                  </a:schemeClr>
                </a:solidFill>
                <a:effectLst/>
                <a:latin typeface="Comic Sans MS" panose="030F0702030302020204" pitchFamily="66" charset="0"/>
                <a:ea typeface="Cambria" panose="02040503050406030204" pitchFamily="18" charset="0"/>
                <a:cs typeface="Arial" panose="020B0604020202020204" pitchFamily="34" charset="0"/>
              </a:rPr>
              <a:t>Was your prediction correct? </a:t>
            </a:r>
            <a:endParaRPr lang="en-GB" sz="1050" dirty="0">
              <a:solidFill>
                <a:schemeClr val="accent2">
                  <a:lumMod val="75000"/>
                </a:schemeClr>
              </a:solidFill>
              <a:effectLst/>
              <a:latin typeface="Comic Sans MS" panose="030F0702030302020204" pitchFamily="66" charset="0"/>
              <a:ea typeface="Cambria" panose="02040503050406030204" pitchFamily="18" charset="0"/>
              <a:cs typeface="Times New Roman" panose="02020603050405020304" pitchFamily="18" charset="0"/>
            </a:endParaRPr>
          </a:p>
        </p:txBody>
      </p:sp>
      <p:sp>
        <p:nvSpPr>
          <p:cNvPr id="8" name="Text Box 2">
            <a:extLst>
              <a:ext uri="{FF2B5EF4-FFF2-40B4-BE49-F238E27FC236}">
                <a16:creationId xmlns:a16="http://schemas.microsoft.com/office/drawing/2014/main" id="{F1DDC3A8-0138-4727-B48E-5C1C4C3EAAF2}"/>
              </a:ext>
            </a:extLst>
          </p:cNvPr>
          <p:cNvSpPr txBox="1">
            <a:spLocks noChangeArrowheads="1"/>
          </p:cNvSpPr>
          <p:nvPr/>
        </p:nvSpPr>
        <p:spPr bwMode="auto">
          <a:xfrm>
            <a:off x="4024188" y="1588702"/>
            <a:ext cx="7908882" cy="424953"/>
          </a:xfrm>
          <a:prstGeom prst="rect">
            <a:avLst/>
          </a:prstGeom>
          <a:solidFill>
            <a:srgbClr val="FFFFFF"/>
          </a:solidFill>
          <a:ln w="50800">
            <a:solidFill>
              <a:srgbClr val="00B050"/>
            </a:solidFill>
            <a:miter lim="800000"/>
            <a:headEnd/>
            <a:tailEnd/>
          </a:ln>
        </p:spPr>
        <p:txBody>
          <a:bodyPr rot="0" vert="horz" wrap="square" lIns="91440" tIns="45720" rIns="91440" bIns="45720" anchor="t" anchorCtr="0">
            <a:noAutofit/>
          </a:bodyPr>
          <a:lstStyle/>
          <a:p>
            <a:pPr>
              <a:spcAft>
                <a:spcPts val="0"/>
              </a:spcAft>
            </a:pPr>
            <a:r>
              <a:rPr lang="en-GB" sz="1200" dirty="0">
                <a:solidFill>
                  <a:srgbClr val="000000"/>
                </a:solidFill>
                <a:effectLst/>
                <a:latin typeface="Comic Sans MS" panose="030F0702030302020204" pitchFamily="66" charset="0"/>
                <a:ea typeface="Cambria" panose="02040503050406030204" pitchFamily="18" charset="0"/>
                <a:cs typeface="Arial" panose="020B0604020202020204" pitchFamily="34" charset="0"/>
              </a:rPr>
              <a:t>Look at your graph. What did your results show you?</a:t>
            </a:r>
            <a:endParaRPr lang="en-GB" sz="1000" dirty="0">
              <a:effectLst/>
              <a:latin typeface="Comic Sans MS" panose="030F0702030302020204" pitchFamily="66" charset="0"/>
              <a:ea typeface="Cambria" panose="02040503050406030204" pitchFamily="18" charset="0"/>
              <a:cs typeface="Times New Roman" panose="02020603050405020304" pitchFamily="18" charset="0"/>
            </a:endParaRPr>
          </a:p>
        </p:txBody>
      </p:sp>
      <p:sp>
        <p:nvSpPr>
          <p:cNvPr id="9" name="Text Box 10">
            <a:extLst>
              <a:ext uri="{FF2B5EF4-FFF2-40B4-BE49-F238E27FC236}">
                <a16:creationId xmlns:a16="http://schemas.microsoft.com/office/drawing/2014/main" id="{BB05EC65-0EC2-4791-8B7D-E4541C68D909}"/>
              </a:ext>
            </a:extLst>
          </p:cNvPr>
          <p:cNvSpPr txBox="1">
            <a:spLocks noChangeArrowheads="1"/>
          </p:cNvSpPr>
          <p:nvPr/>
        </p:nvSpPr>
        <p:spPr bwMode="auto">
          <a:xfrm>
            <a:off x="306814" y="3369283"/>
            <a:ext cx="1658077" cy="1666875"/>
          </a:xfrm>
          <a:prstGeom prst="rect">
            <a:avLst/>
          </a:prstGeom>
          <a:solidFill>
            <a:srgbClr val="FFFFFF"/>
          </a:solidFill>
          <a:ln w="50800">
            <a:solidFill>
              <a:srgbClr val="000000"/>
            </a:solidFill>
            <a:miter lim="800000"/>
            <a:headEnd/>
            <a:tailEnd/>
          </a:ln>
        </p:spPr>
        <p:txBody>
          <a:bodyPr rot="0" vert="horz" wrap="square" lIns="91440" tIns="45720" rIns="91440" bIns="45720" anchor="t" anchorCtr="0">
            <a:noAutofit/>
          </a:bodyPr>
          <a:lstStyle/>
          <a:p>
            <a:pPr algn="ctr">
              <a:spcAft>
                <a:spcPts val="0"/>
              </a:spcAft>
            </a:pPr>
            <a:r>
              <a:rPr lang="en-GB" sz="1200" b="1" u="sng" dirty="0">
                <a:effectLst/>
                <a:latin typeface="Comic Sans MS" panose="030F0702030302020204" pitchFamily="66" charset="0"/>
                <a:ea typeface="Cambria" panose="02040503050406030204" pitchFamily="18" charset="0"/>
                <a:cs typeface="Times New Roman" panose="02020603050405020304" pitchFamily="18" charset="0"/>
              </a:rPr>
              <a:t>Key words:</a:t>
            </a:r>
            <a:endParaRPr lang="en-GB" sz="1200" dirty="0">
              <a:effectLst/>
              <a:latin typeface="Comic Sans MS" panose="030F0702030302020204" pitchFamily="66" charset="0"/>
              <a:ea typeface="Cambria" panose="02040503050406030204" pitchFamily="18" charset="0"/>
              <a:cs typeface="Times New Roman" panose="02020603050405020304" pitchFamily="18" charset="0"/>
            </a:endParaRPr>
          </a:p>
          <a:p>
            <a:pPr algn="ctr">
              <a:spcAft>
                <a:spcPts val="0"/>
              </a:spcAft>
            </a:pPr>
            <a:r>
              <a:rPr lang="en-GB" sz="1200" dirty="0">
                <a:latin typeface="Comic Sans MS" panose="030F0702030302020204" pitchFamily="66" charset="0"/>
                <a:ea typeface="Cambria" panose="02040503050406030204" pitchFamily="18" charset="0"/>
                <a:cs typeface="Times New Roman" panose="02020603050405020304" pitchFamily="18" charset="0"/>
              </a:rPr>
              <a:t>p</a:t>
            </a:r>
            <a:r>
              <a:rPr lang="en-GB" sz="1200" dirty="0">
                <a:effectLst/>
                <a:latin typeface="Comic Sans MS" panose="030F0702030302020204" pitchFamily="66" charset="0"/>
                <a:ea typeface="Cambria" panose="02040503050406030204" pitchFamily="18" charset="0"/>
                <a:cs typeface="Times New Roman" panose="02020603050405020304" pitchFamily="18" charset="0"/>
              </a:rPr>
              <a:t>ull</a:t>
            </a:r>
          </a:p>
          <a:p>
            <a:pPr algn="ctr">
              <a:spcAft>
                <a:spcPts val="0"/>
              </a:spcAft>
            </a:pPr>
            <a:r>
              <a:rPr lang="en-GB" sz="1200" dirty="0">
                <a:effectLst/>
                <a:latin typeface="Comic Sans MS" panose="030F0702030302020204" pitchFamily="66" charset="0"/>
                <a:ea typeface="Cambria" panose="02040503050406030204" pitchFamily="18" charset="0"/>
                <a:cs typeface="Times New Roman" panose="02020603050405020304" pitchFamily="18" charset="0"/>
              </a:rPr>
              <a:t>surface</a:t>
            </a:r>
          </a:p>
          <a:p>
            <a:pPr algn="ctr">
              <a:spcAft>
                <a:spcPts val="0"/>
              </a:spcAft>
            </a:pPr>
            <a:r>
              <a:rPr lang="en-GB" sz="1200" dirty="0">
                <a:effectLst/>
                <a:latin typeface="Comic Sans MS" panose="030F0702030302020204" pitchFamily="66" charset="0"/>
                <a:ea typeface="Cambria" panose="02040503050406030204" pitchFamily="18" charset="0"/>
                <a:cs typeface="Times New Roman" panose="02020603050405020304" pitchFamily="18" charset="0"/>
              </a:rPr>
              <a:t>rough</a:t>
            </a:r>
          </a:p>
          <a:p>
            <a:pPr algn="ctr">
              <a:spcAft>
                <a:spcPts val="0"/>
              </a:spcAft>
            </a:pPr>
            <a:r>
              <a:rPr lang="en-GB" sz="1200" dirty="0">
                <a:effectLst/>
                <a:latin typeface="Comic Sans MS" panose="030F0702030302020204" pitchFamily="66" charset="0"/>
                <a:ea typeface="Cambria" panose="02040503050406030204" pitchFamily="18" charset="0"/>
                <a:cs typeface="Times New Roman" panose="02020603050405020304" pitchFamily="18" charset="0"/>
              </a:rPr>
              <a:t>smooth</a:t>
            </a:r>
          </a:p>
          <a:p>
            <a:pPr algn="ctr">
              <a:spcAft>
                <a:spcPts val="0"/>
              </a:spcAft>
            </a:pPr>
            <a:r>
              <a:rPr lang="en-GB" sz="1200" dirty="0">
                <a:effectLst/>
                <a:latin typeface="Comic Sans MS" panose="030F0702030302020204" pitchFamily="66" charset="0"/>
                <a:ea typeface="Cambria" panose="02040503050406030204" pitchFamily="18" charset="0"/>
                <a:cs typeface="Times New Roman" panose="02020603050405020304" pitchFamily="18" charset="0"/>
              </a:rPr>
              <a:t>friction</a:t>
            </a:r>
          </a:p>
          <a:p>
            <a:pPr algn="ctr">
              <a:spcAft>
                <a:spcPts val="0"/>
              </a:spcAft>
            </a:pPr>
            <a:r>
              <a:rPr lang="en-GB" sz="1200" dirty="0">
                <a:latin typeface="Comic Sans MS" panose="030F0702030302020204" pitchFamily="66" charset="0"/>
                <a:ea typeface="Cambria" panose="02040503050406030204" pitchFamily="18" charset="0"/>
                <a:cs typeface="Times New Roman" panose="02020603050405020304" pitchFamily="18" charset="0"/>
              </a:rPr>
              <a:t>e</a:t>
            </a:r>
            <a:r>
              <a:rPr lang="en-GB" sz="1200" dirty="0">
                <a:effectLst/>
                <a:latin typeface="Comic Sans MS" panose="030F0702030302020204" pitchFamily="66" charset="0"/>
                <a:ea typeface="Cambria" panose="02040503050406030204" pitchFamily="18" charset="0"/>
                <a:cs typeface="Times New Roman" panose="02020603050405020304" pitchFamily="18" charset="0"/>
              </a:rPr>
              <a:t>xert (applied)</a:t>
            </a:r>
          </a:p>
          <a:p>
            <a:pPr algn="ctr">
              <a:spcAft>
                <a:spcPts val="0"/>
              </a:spcAft>
            </a:pPr>
            <a:r>
              <a:rPr lang="en-GB" sz="1200" dirty="0">
                <a:latin typeface="Comic Sans MS" panose="030F0702030302020204" pitchFamily="66" charset="0"/>
                <a:ea typeface="Cambria" panose="02040503050406030204" pitchFamily="18" charset="0"/>
                <a:cs typeface="Times New Roman" panose="02020603050405020304" pitchFamily="18" charset="0"/>
              </a:rPr>
              <a:t>grip</a:t>
            </a:r>
            <a:endParaRPr lang="en-GB" sz="1200" dirty="0">
              <a:effectLst/>
              <a:latin typeface="Comic Sans MS" panose="030F0702030302020204" pitchFamily="66" charset="0"/>
              <a:ea typeface="Cambria" panose="02040503050406030204" pitchFamily="18" charset="0"/>
              <a:cs typeface="Times New Roman" panose="02020603050405020304" pitchFamily="18" charset="0"/>
            </a:endParaRPr>
          </a:p>
          <a:p>
            <a:pPr>
              <a:spcAft>
                <a:spcPts val="0"/>
              </a:spcAft>
            </a:pPr>
            <a:r>
              <a:rPr lang="en-GB" sz="1200" dirty="0">
                <a:effectLst/>
                <a:latin typeface="Comic Sans MS" panose="030F0702030302020204" pitchFamily="66" charset="0"/>
                <a:ea typeface="Cambria" panose="02040503050406030204" pitchFamily="18" charset="0"/>
                <a:cs typeface="Times New Roman" panose="02020603050405020304" pitchFamily="18" charset="0"/>
              </a:rPr>
              <a:t> </a:t>
            </a:r>
          </a:p>
        </p:txBody>
      </p:sp>
      <p:sp>
        <p:nvSpPr>
          <p:cNvPr id="10" name="Text Box 17">
            <a:extLst>
              <a:ext uri="{FF2B5EF4-FFF2-40B4-BE49-F238E27FC236}">
                <a16:creationId xmlns:a16="http://schemas.microsoft.com/office/drawing/2014/main" id="{7925B089-C6E2-4D2A-8A0A-036FEC67BA8A}"/>
              </a:ext>
            </a:extLst>
          </p:cNvPr>
          <p:cNvSpPr txBox="1">
            <a:spLocks noChangeArrowheads="1"/>
          </p:cNvSpPr>
          <p:nvPr/>
        </p:nvSpPr>
        <p:spPr bwMode="auto">
          <a:xfrm>
            <a:off x="2993165" y="3471846"/>
            <a:ext cx="8816078" cy="2018822"/>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p>
            <a:pPr fontAlgn="base">
              <a:lnSpc>
                <a:spcPts val="1865"/>
              </a:lnSpc>
              <a:spcAft>
                <a:spcPts val="0"/>
              </a:spcAft>
            </a:pPr>
            <a:r>
              <a:rPr lang="en-GB" sz="1200" kern="1200" dirty="0">
                <a:effectLst/>
                <a:latin typeface="Comic Sans MS" panose="030F0702030302020204" pitchFamily="66" charset="0"/>
                <a:ea typeface="MS PGothic" panose="020B0600070205080204" pitchFamily="34" charset="-128"/>
                <a:cs typeface="Times New Roman" panose="02020603050405020304" pitchFamily="18" charset="0"/>
              </a:rPr>
              <a:t>Example:</a:t>
            </a:r>
          </a:p>
          <a:p>
            <a:pPr fontAlgn="base">
              <a:lnSpc>
                <a:spcPts val="1865"/>
              </a:lnSpc>
              <a:spcAft>
                <a:spcPts val="0"/>
              </a:spcAft>
            </a:pPr>
            <a:r>
              <a:rPr lang="en-GB" sz="1200" kern="1200" dirty="0">
                <a:solidFill>
                  <a:srgbClr val="FF0000"/>
                </a:solidFill>
                <a:effectLst/>
                <a:latin typeface="Comic Sans MS" panose="030F0702030302020204" pitchFamily="66" charset="0"/>
                <a:ea typeface="MS PGothic" panose="020B0600070205080204" pitchFamily="34" charset="-128"/>
                <a:cs typeface="Times New Roman" panose="02020603050405020304" pitchFamily="18" charset="0"/>
              </a:rPr>
              <a:t>In our investigation we found that the pyramid shaped tea bag made the strongest tea.</a:t>
            </a:r>
            <a:r>
              <a:rPr lang="en-GB" sz="1200" kern="1200" dirty="0">
                <a:solidFill>
                  <a:srgbClr val="000000"/>
                </a:solidFill>
                <a:effectLst/>
                <a:latin typeface="Comic Sans MS" panose="030F0702030302020204" pitchFamily="66" charset="0"/>
                <a:ea typeface="MS PGothic" panose="020B0600070205080204" pitchFamily="34" charset="-128"/>
                <a:cs typeface="Times New Roman" panose="02020603050405020304" pitchFamily="18" charset="0"/>
              </a:rPr>
              <a:t> </a:t>
            </a:r>
            <a:r>
              <a:rPr lang="en-GB" sz="1200" kern="1200" dirty="0">
                <a:solidFill>
                  <a:srgbClr val="009900"/>
                </a:solidFill>
                <a:effectLst/>
                <a:latin typeface="Comic Sans MS" panose="030F0702030302020204" pitchFamily="66" charset="0"/>
                <a:ea typeface="MS PGothic" panose="020B0600070205080204" pitchFamily="34" charset="-128"/>
                <a:cs typeface="Times New Roman" panose="02020603050405020304" pitchFamily="18" charset="0"/>
              </a:rPr>
              <a:t>This is shown by our results where we observed that the cross disappeared on average after only 20 seconds with the pyramid tea bag compared to 40 seconds with the square bag and 60 seconds with the round bag.</a:t>
            </a:r>
            <a:r>
              <a:rPr lang="en-GB" sz="1200" kern="1200" dirty="0">
                <a:solidFill>
                  <a:srgbClr val="000000"/>
                </a:solidFill>
                <a:effectLst/>
                <a:latin typeface="Comic Sans MS" panose="030F0702030302020204" pitchFamily="66" charset="0"/>
                <a:ea typeface="MS PGothic" panose="020B0600070205080204" pitchFamily="34" charset="-128"/>
                <a:cs typeface="Times New Roman" panose="02020603050405020304" pitchFamily="18" charset="0"/>
              </a:rPr>
              <a:t> </a:t>
            </a:r>
            <a:r>
              <a:rPr lang="en-GB" sz="1200" kern="1200" dirty="0">
                <a:solidFill>
                  <a:srgbClr val="0000FF"/>
                </a:solidFill>
                <a:effectLst/>
                <a:latin typeface="Comic Sans MS" panose="030F0702030302020204" pitchFamily="66" charset="0"/>
                <a:ea typeface="MS PGothic" panose="020B0600070205080204" pitchFamily="34" charset="-128"/>
                <a:cs typeface="Times New Roman" panose="02020603050405020304" pitchFamily="18" charset="0"/>
              </a:rPr>
              <a:t>We think that the pyramid shape made the strongest tea because when we looked closer at the tea bags with a magnifying glass we observed that the holes in the pyramid bag were larger than in the other bags. This would have allowed the hot water to enter and leave the pyramid bag faster than the others so allowing the water to become darker more quickly. </a:t>
            </a:r>
            <a:r>
              <a:rPr lang="en-GB" sz="1200" dirty="0">
                <a:solidFill>
                  <a:srgbClr val="FF6600"/>
                </a:solidFill>
                <a:latin typeface="Comic Sans MS" panose="030F0702030302020204" pitchFamily="66" charset="0"/>
                <a:ea typeface="MS PGothic" panose="020B0600070205080204" pitchFamily="34" charset="-128"/>
                <a:cs typeface="Times New Roman" panose="02020603050405020304" pitchFamily="18" charset="0"/>
              </a:rPr>
              <a:t>M</a:t>
            </a:r>
            <a:r>
              <a:rPr lang="en-GB" sz="1200" kern="1200" dirty="0">
                <a:solidFill>
                  <a:srgbClr val="FF6600"/>
                </a:solidFill>
                <a:effectLst/>
                <a:latin typeface="Comic Sans MS" panose="030F0702030302020204" pitchFamily="66" charset="0"/>
                <a:ea typeface="MS PGothic" panose="020B0600070205080204" pitchFamily="34" charset="-128"/>
                <a:cs typeface="Times New Roman" panose="02020603050405020304" pitchFamily="18" charset="0"/>
              </a:rPr>
              <a:t>y prediction was correct</a:t>
            </a:r>
            <a:r>
              <a:rPr lang="en-GB" sz="1200" dirty="0">
                <a:solidFill>
                  <a:srgbClr val="FF6600"/>
                </a:solidFill>
                <a:latin typeface="Comic Sans MS" panose="030F0702030302020204" pitchFamily="66" charset="0"/>
                <a:ea typeface="MS PGothic" panose="020B0600070205080204" pitchFamily="34" charset="-128"/>
                <a:cs typeface="Times New Roman" panose="02020603050405020304" pitchFamily="18" charset="0"/>
              </a:rPr>
              <a:t> and I kept the variables the same, so </a:t>
            </a:r>
            <a:r>
              <a:rPr lang="en-GB" sz="1200" kern="1200" dirty="0">
                <a:solidFill>
                  <a:srgbClr val="FF6600"/>
                </a:solidFill>
                <a:effectLst/>
                <a:latin typeface="Comic Sans MS" panose="030F0702030302020204" pitchFamily="66" charset="0"/>
                <a:ea typeface="MS PGothic" panose="020B0600070205080204" pitchFamily="34" charset="-128"/>
                <a:cs typeface="Times New Roman" panose="02020603050405020304" pitchFamily="18" charset="0"/>
              </a:rPr>
              <a:t>I am confident that the pyramid tea bag makes the strongest tea. </a:t>
            </a:r>
            <a:endParaRPr lang="en-GB" sz="1200" dirty="0">
              <a:effectLst/>
              <a:latin typeface="Times New Roman" panose="02020603050405020304" pitchFamily="18" charset="0"/>
              <a:ea typeface="Times New Roman" panose="02020603050405020304" pitchFamily="18" charset="0"/>
            </a:endParaRPr>
          </a:p>
        </p:txBody>
      </p:sp>
      <p:sp>
        <p:nvSpPr>
          <p:cNvPr id="11" name="Text Box 10">
            <a:extLst>
              <a:ext uri="{FF2B5EF4-FFF2-40B4-BE49-F238E27FC236}">
                <a16:creationId xmlns:a16="http://schemas.microsoft.com/office/drawing/2014/main" id="{2D6EB811-DEE8-433A-8364-66921379E1F9}"/>
              </a:ext>
            </a:extLst>
          </p:cNvPr>
          <p:cNvSpPr txBox="1">
            <a:spLocks noChangeArrowheads="1"/>
          </p:cNvSpPr>
          <p:nvPr/>
        </p:nvSpPr>
        <p:spPr bwMode="auto">
          <a:xfrm>
            <a:off x="306813" y="5861460"/>
            <a:ext cx="1658077" cy="410516"/>
          </a:xfrm>
          <a:prstGeom prst="rect">
            <a:avLst/>
          </a:prstGeom>
          <a:solidFill>
            <a:srgbClr val="FFFFFF"/>
          </a:solidFill>
          <a:ln w="50800">
            <a:noFill/>
            <a:miter lim="800000"/>
            <a:headEnd/>
            <a:tailEnd/>
          </a:ln>
        </p:spPr>
        <p:txBody>
          <a:bodyPr rot="0" vert="horz" wrap="square" lIns="91440" tIns="45720" rIns="91440" bIns="45720" anchor="t" anchorCtr="0">
            <a:noAutofit/>
          </a:bodyPr>
          <a:lstStyle/>
          <a:p>
            <a:pPr algn="ctr">
              <a:spcAft>
                <a:spcPts val="0"/>
              </a:spcAft>
            </a:pPr>
            <a:r>
              <a:rPr lang="en-GB" sz="1200" dirty="0">
                <a:latin typeface="Comic Sans MS" panose="030F0702030302020204" pitchFamily="66" charset="0"/>
                <a:ea typeface="Cambria" panose="02040503050406030204" pitchFamily="18" charset="0"/>
                <a:cs typeface="Times New Roman" panose="02020603050405020304" pitchFamily="18" charset="0"/>
              </a:rPr>
              <a:t>BRONZE</a:t>
            </a:r>
            <a:endParaRPr lang="en-GB" sz="1200" dirty="0">
              <a:effectLst/>
              <a:latin typeface="Comic Sans MS" panose="030F0702030302020204" pitchFamily="66" charset="0"/>
              <a:ea typeface="Cambria" panose="02040503050406030204" pitchFamily="18" charset="0"/>
              <a:cs typeface="Times New Roman" panose="02020603050405020304" pitchFamily="18" charset="0"/>
            </a:endParaRPr>
          </a:p>
          <a:p>
            <a:pPr>
              <a:spcAft>
                <a:spcPts val="0"/>
              </a:spcAft>
            </a:pPr>
            <a:r>
              <a:rPr lang="en-GB" sz="1200" dirty="0">
                <a:effectLst/>
                <a:latin typeface="Comic Sans MS" panose="030F0702030302020204" pitchFamily="66" charset="0"/>
                <a:ea typeface="Cambria" panose="02040503050406030204" pitchFamily="18" charset="0"/>
                <a:cs typeface="Times New Roman" panose="02020603050405020304" pitchFamily="18" charset="0"/>
              </a:rPr>
              <a:t> </a:t>
            </a:r>
          </a:p>
        </p:txBody>
      </p:sp>
    </p:spTree>
    <p:extLst>
      <p:ext uri="{BB962C8B-B14F-4D97-AF65-F5344CB8AC3E}">
        <p14:creationId xmlns:p14="http://schemas.microsoft.com/office/powerpoint/2010/main" val="6442258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TotalTime>
  <Words>978</Words>
  <Application>Microsoft Office PowerPoint</Application>
  <PresentationFormat>Widescreen</PresentationFormat>
  <Paragraphs>64</Paragraphs>
  <Slides>3</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vt:i4>
      </vt:variant>
    </vt:vector>
  </HeadingPairs>
  <TitlesOfParts>
    <vt:vector size="12" baseType="lpstr">
      <vt:lpstr>MS PGothic</vt:lpstr>
      <vt:lpstr>Arial</vt:lpstr>
      <vt:lpstr>Calibri</vt:lpstr>
      <vt:lpstr>Calibri Light</vt:lpstr>
      <vt:lpstr>Cambria</vt:lpstr>
      <vt:lpstr>Comic Sans MS</vt:lpstr>
      <vt:lpstr>Sassoon Infant Rg</vt:lpstr>
      <vt:lpstr>Times New Roman</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Terrie Clements</dc:creator>
  <cp:lastModifiedBy>Terrie Clements</cp:lastModifiedBy>
  <cp:revision>11</cp:revision>
  <dcterms:created xsi:type="dcterms:W3CDTF">2020-08-24T14:45:04Z</dcterms:created>
  <dcterms:modified xsi:type="dcterms:W3CDTF">2020-09-15T11:30:08Z</dcterms:modified>
</cp:coreProperties>
</file>