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78" r:id="rId4"/>
    <p:sldId id="273" r:id="rId5"/>
    <p:sldId id="279" r:id="rId6"/>
    <p:sldId id="281" r:id="rId7"/>
    <p:sldId id="282" r:id="rId8"/>
    <p:sldId id="283" r:id="rId9"/>
    <p:sldId id="284" r:id="rId10"/>
    <p:sldId id="276" r:id="rId11"/>
    <p:sldId id="271" r:id="rId12"/>
    <p:sldId id="275" r:id="rId13"/>
    <p:sldId id="277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3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1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9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1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5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6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2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5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6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79F1-6999-4824-9DA8-931C53A121B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2538-3442-47AE-B12E-2DB0C304F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8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31950">
            <a:off x="65903" y="425112"/>
            <a:ext cx="25896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Cooper Black" panose="0208090404030B020404" pitchFamily="18" charset="0"/>
              </a:rPr>
              <a:t>Starter</a:t>
            </a:r>
            <a:endParaRPr lang="en-GB" sz="5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99B3F6-39E0-1143-9595-7E6F2C5EFCFD}"/>
              </a:ext>
            </a:extLst>
          </p:cNvPr>
          <p:cNvSpPr/>
          <p:nvPr/>
        </p:nvSpPr>
        <p:spPr>
          <a:xfrm rot="21054293">
            <a:off x="152302" y="1477222"/>
            <a:ext cx="2416821" cy="71508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Partners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4BD416-F8F4-674A-88A2-560445FF5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92" y="214489"/>
            <a:ext cx="6201352" cy="6418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51BCA1-2BB2-6848-A1D9-D205F90DF938}"/>
              </a:ext>
            </a:extLst>
          </p:cNvPr>
          <p:cNvSpPr txBox="1"/>
          <p:nvPr/>
        </p:nvSpPr>
        <p:spPr>
          <a:xfrm>
            <a:off x="9414933" y="869244"/>
            <a:ext cx="251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Have a go at answering the questions on your sheet.</a:t>
            </a:r>
          </a:p>
        </p:txBody>
      </p:sp>
    </p:spTree>
    <p:extLst>
      <p:ext uri="{BB962C8B-B14F-4D97-AF65-F5344CB8AC3E}">
        <p14:creationId xmlns:p14="http://schemas.microsoft.com/office/powerpoint/2010/main" val="86584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1054293">
            <a:off x="147968" y="382200"/>
            <a:ext cx="2416821" cy="715081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69" y="1947980"/>
            <a:ext cx="115306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provided free schooling for the poor children? </a:t>
            </a:r>
          </a:p>
          <a:p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one way how the teachers were different in Victorian times. </a:t>
            </a:r>
          </a:p>
          <a:p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section ‘Lessons’. Give one way Victorian schools are:</a:t>
            </a:r>
          </a:p>
          <a:p>
            <a:br>
              <a:rPr lang="en-US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today’s schools</a:t>
            </a:r>
          </a:p>
          <a:p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en-US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today’s schools </a:t>
            </a:r>
          </a:p>
          <a:p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994F7-6FC6-BA48-A754-7A8FE178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312" y="-231810"/>
            <a:ext cx="5943663" cy="1943099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GB" u="sng" dirty="0">
                <a:latin typeface="Comic Sans MS"/>
                <a:cs typeface="Comic Sans MS"/>
              </a:rPr>
            </a:b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LO: To make comparisons between Victorian school life and modern school life</a:t>
            </a: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Must analyse a text looking at structure, genre and language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Retrieve simple facts and use this to infer meaning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Use justification to support accurate inference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1054293">
            <a:off x="147968" y="382200"/>
            <a:ext cx="2416821" cy="71508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Partners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77" y="1848733"/>
            <a:ext cx="1153068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two things inside the classroom helped pupils? </a:t>
            </a:r>
          </a:p>
          <a:p>
            <a:endParaRPr lang="en-GB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section ‘punishments’. Write down one way how the punishments were different in Victorian times  </a:t>
            </a:r>
            <a:endParaRPr lang="en-US" sz="3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section ‘Lessons’. Identify one lesson where Victorian children were:</a:t>
            </a:r>
          </a:p>
          <a:p>
            <a:br>
              <a:rPr lang="en-US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Taught together</a:t>
            </a:r>
          </a:p>
          <a:p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Taught separately </a:t>
            </a:r>
          </a:p>
          <a:p>
            <a:endParaRPr lang="en-US" sz="3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3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endParaRPr lang="en-US" sz="3000" dirty="0">
              <a:latin typeface="Comic Sans MS"/>
              <a:cs typeface="Comic Sans M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029F1-8432-F442-BA6E-13EF2E6B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20" y="-480060"/>
            <a:ext cx="5943663" cy="1943099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GB" u="sng" dirty="0">
                <a:latin typeface="Comic Sans MS"/>
                <a:cs typeface="Comic Sans MS"/>
              </a:rPr>
            </a:b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LO: To make comparisons between Victorian school life and modern school life</a:t>
            </a: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Must analyse a text looking at structure, genre and language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Retrieve simple facts and use this to infer meaning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Use justification to support accurate inference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329F1-7E07-4048-B2CE-4E2DFA878D8C}"/>
              </a:ext>
            </a:extLst>
          </p:cNvPr>
          <p:cNvSpPr/>
          <p:nvPr/>
        </p:nvSpPr>
        <p:spPr>
          <a:xfrm>
            <a:off x="2365322" y="681441"/>
            <a:ext cx="3510998" cy="1220306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 p6 with your partner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Choose your question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53" y="283567"/>
            <a:ext cx="31726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rgbClr val="008000"/>
                </a:solidFill>
                <a:latin typeface="Cooper Black"/>
                <a:cs typeface="Cooper Black"/>
              </a:rPr>
              <a:t>Your Task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274" y="1935651"/>
            <a:ext cx="994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Have a go at answering the questions and then move on to the challenges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6431F1-BDB0-3148-9848-0A7BA774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554" y="-441075"/>
            <a:ext cx="5943663" cy="1943099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GB" u="sng" dirty="0">
                <a:latin typeface="Comic Sans MS"/>
                <a:cs typeface="Comic Sans MS"/>
              </a:rPr>
            </a:b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LO: To make comparisons between Victorian school life and modern school life</a:t>
            </a: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Must analyse a text looking at structure, genre and language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Retrieve simple facts and use this to infer meaning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Use justification to support accurate inference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53" y="283567"/>
            <a:ext cx="24820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rgbClr val="008000"/>
                </a:solidFill>
                <a:latin typeface="Cooper Black"/>
                <a:cs typeface="Cooper Black"/>
              </a:rPr>
              <a:t>Plenary</a:t>
            </a:r>
          </a:p>
        </p:txBody>
      </p:sp>
      <p:sp>
        <p:nvSpPr>
          <p:cNvPr id="5" name="Oval 4"/>
          <p:cNvSpPr/>
          <p:nvPr/>
        </p:nvSpPr>
        <p:spPr>
          <a:xfrm>
            <a:off x="2873058" y="1800031"/>
            <a:ext cx="6374982" cy="3452117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Plenary</a:t>
            </a:r>
          </a:p>
          <a:p>
            <a:pPr algn="ctr"/>
            <a:endParaRPr lang="en-US" sz="2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1880, the law changed. After that, every child had to go to school. Explain the positive impact this had on children and society.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2398D6-457B-304D-8297-54467D2C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84" y="-337247"/>
            <a:ext cx="5943663" cy="1943099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GB" u="sng" dirty="0">
                <a:latin typeface="Comic Sans MS"/>
                <a:cs typeface="Comic Sans MS"/>
              </a:rPr>
            </a:b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LO: To make comparisons between Victorian school life and modern school life</a:t>
            </a: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Must analyse a text looking at structure, genre and language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Retrieve simple facts and use this to infer meaning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Use justification to support accurate inference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B3AB5-1751-D04D-A1DF-2843C196B06D}"/>
              </a:ext>
            </a:extLst>
          </p:cNvPr>
          <p:cNvSpPr txBox="1"/>
          <p:nvPr/>
        </p:nvSpPr>
        <p:spPr>
          <a:xfrm>
            <a:off x="288822" y="134711"/>
            <a:ext cx="97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8C870-5D7C-1B4E-9AFC-A95843AF58C2}"/>
              </a:ext>
            </a:extLst>
          </p:cNvPr>
          <p:cNvSpPr txBox="1"/>
          <p:nvPr/>
        </p:nvSpPr>
        <p:spPr>
          <a:xfrm>
            <a:off x="162212" y="670734"/>
            <a:ext cx="5028766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Girls were taught at home. Boys went to private school.</a:t>
            </a:r>
          </a:p>
          <a:p>
            <a:r>
              <a:rPr lang="en-US" dirty="0"/>
              <a:t>3. Woodwork</a:t>
            </a:r>
          </a:p>
          <a:p>
            <a:r>
              <a:rPr lang="en-US" dirty="0"/>
              <a:t>4. </a:t>
            </a:r>
            <a:r>
              <a:rPr lang="en-US" b="1" dirty="0"/>
              <a:t>Then: </a:t>
            </a:r>
            <a:r>
              <a:rPr lang="en-US" dirty="0"/>
              <a:t>Slate/something sharp to scratch letters, ink pen Ink well.</a:t>
            </a:r>
            <a:r>
              <a:rPr lang="en-US" b="1" dirty="0"/>
              <a:t> Now: </a:t>
            </a:r>
            <a:r>
              <a:rPr lang="en-US" dirty="0"/>
              <a:t>paper/exercise books, pens/pencils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5. Calling parents/detention </a:t>
            </a:r>
            <a:r>
              <a:rPr lang="en-US" dirty="0" err="1"/>
              <a:t>etc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EAE22A-A634-DD47-A39D-7424C4517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5409"/>
              </p:ext>
            </p:extLst>
          </p:nvPr>
        </p:nvGraphicFramePr>
        <p:xfrm>
          <a:off x="288822" y="1008705"/>
          <a:ext cx="3302000" cy="325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775">
                  <a:extLst>
                    <a:ext uri="{9D8B030D-6E8A-4147-A177-3AD203B41FA5}">
                      <a16:colId xmlns:a16="http://schemas.microsoft.com/office/drawing/2014/main" val="8009934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141386514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228600"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9:10 – 10:10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Bible work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14435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12:00 – 2:00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Lunch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25446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4:30 – 5:00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Reading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23805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173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11.30-12.00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Writing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595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030B74E-6FAF-C94C-865F-41C04349A62A}"/>
              </a:ext>
            </a:extLst>
          </p:cNvPr>
          <p:cNvSpPr txBox="1"/>
          <p:nvPr/>
        </p:nvSpPr>
        <p:spPr>
          <a:xfrm>
            <a:off x="5575928" y="663874"/>
            <a:ext cx="5028766" cy="507831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Girls were taught at home. Boys went to private school.</a:t>
            </a:r>
          </a:p>
          <a:p>
            <a:r>
              <a:rPr lang="en-US" dirty="0"/>
              <a:t>3. No cane/hung from basket/ Dunce’s hat. Instead booster classes, detention, calling parents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4. </a:t>
            </a:r>
            <a:r>
              <a:rPr lang="en-US" b="1" dirty="0"/>
              <a:t>Then: </a:t>
            </a:r>
            <a:r>
              <a:rPr lang="en-US" dirty="0"/>
              <a:t>Slate/something sharp to scratch letters, ink pen Ink well.</a:t>
            </a:r>
            <a:r>
              <a:rPr lang="en-US" b="1" dirty="0"/>
              <a:t> Now: </a:t>
            </a:r>
            <a:r>
              <a:rPr lang="en-US" dirty="0"/>
              <a:t>paper/exercise books, pens/pencils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5</a:t>
            </a:r>
            <a:r>
              <a:rPr lang="en-US" dirty="0">
                <a:highlight>
                  <a:srgbClr val="FFFF00"/>
                </a:highlight>
              </a:rPr>
              <a:t>.( Mark using CT discretion)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A5B29B-0784-4465-9070-B8DE5A8E6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7109"/>
              </p:ext>
            </p:extLst>
          </p:nvPr>
        </p:nvGraphicFramePr>
        <p:xfrm>
          <a:off x="5759241" y="1008705"/>
          <a:ext cx="4662140" cy="193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798">
                  <a:extLst>
                    <a:ext uri="{9D8B030D-6E8A-4147-A177-3AD203B41FA5}">
                      <a16:colId xmlns:a16="http://schemas.microsoft.com/office/drawing/2014/main" val="3040396951"/>
                    </a:ext>
                  </a:extLst>
                </a:gridCol>
                <a:gridCol w="2697342">
                  <a:extLst>
                    <a:ext uri="{9D8B030D-6E8A-4147-A177-3AD203B41FA5}">
                      <a16:colId xmlns:a16="http://schemas.microsoft.com/office/drawing/2014/main" val="2982528461"/>
                    </a:ext>
                  </a:extLst>
                </a:gridCol>
              </a:tblGrid>
              <a:tr h="548167">
                <a:tc>
                  <a:txBody>
                    <a:bodyPr/>
                    <a:lstStyle/>
                    <a:p>
                      <a:pPr marL="228600"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Skipping school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The cane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484423"/>
                  </a:ext>
                </a:extLst>
              </a:tr>
              <a:tr h="5481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Being really naughty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Hung from the ceiling in a wicker basket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678941"/>
                  </a:ext>
                </a:extLst>
              </a:tr>
              <a:tr h="37740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Not keeping up with the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Dunce’s hat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52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90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B3AB5-1751-D04D-A1DF-2843C196B06D}"/>
              </a:ext>
            </a:extLst>
          </p:cNvPr>
          <p:cNvSpPr txBox="1"/>
          <p:nvPr/>
        </p:nvSpPr>
        <p:spPr>
          <a:xfrm>
            <a:off x="288822" y="134711"/>
            <a:ext cx="97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0B74E-6FAF-C94C-865F-41C04349A62A}"/>
              </a:ext>
            </a:extLst>
          </p:cNvPr>
          <p:cNvSpPr txBox="1"/>
          <p:nvPr/>
        </p:nvSpPr>
        <p:spPr>
          <a:xfrm>
            <a:off x="288822" y="889843"/>
            <a:ext cx="5028766" cy="480131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Girls were taught at home. Boys went to private school.</a:t>
            </a:r>
          </a:p>
          <a:p>
            <a:r>
              <a:rPr lang="en-US" dirty="0"/>
              <a:t>3. </a:t>
            </a:r>
            <a:r>
              <a:rPr lang="en-US" b="1" dirty="0"/>
              <a:t>Then: </a:t>
            </a:r>
            <a:r>
              <a:rPr lang="en-US" dirty="0"/>
              <a:t>Slate/something sharp to scratch letters, ink pen Ink well.</a:t>
            </a:r>
            <a:r>
              <a:rPr lang="en-US" b="1" dirty="0"/>
              <a:t> Now: </a:t>
            </a:r>
            <a:r>
              <a:rPr lang="en-US" dirty="0"/>
              <a:t>paper/exercise books, pens/pencils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>
                <a:highlight>
                  <a:srgbClr val="FFFF00"/>
                </a:highlight>
              </a:rPr>
              <a:t>Mark using CT discretion)</a:t>
            </a:r>
            <a:endParaRPr lang="en-US" dirty="0"/>
          </a:p>
          <a:p>
            <a:r>
              <a:rPr lang="en-US" dirty="0"/>
              <a:t>5</a:t>
            </a:r>
            <a:r>
              <a:rPr lang="en-US" dirty="0">
                <a:highlight>
                  <a:srgbClr val="FFFF00"/>
                </a:highlight>
              </a:rPr>
              <a:t>.( Mark using CT discretion)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A5B29B-0784-4465-9070-B8DE5A8E6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82907"/>
              </p:ext>
            </p:extLst>
          </p:nvPr>
        </p:nvGraphicFramePr>
        <p:xfrm>
          <a:off x="472135" y="1274176"/>
          <a:ext cx="4662140" cy="193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798">
                  <a:extLst>
                    <a:ext uri="{9D8B030D-6E8A-4147-A177-3AD203B41FA5}">
                      <a16:colId xmlns:a16="http://schemas.microsoft.com/office/drawing/2014/main" val="3040396951"/>
                    </a:ext>
                  </a:extLst>
                </a:gridCol>
                <a:gridCol w="2697342">
                  <a:extLst>
                    <a:ext uri="{9D8B030D-6E8A-4147-A177-3AD203B41FA5}">
                      <a16:colId xmlns:a16="http://schemas.microsoft.com/office/drawing/2014/main" val="2982528461"/>
                    </a:ext>
                  </a:extLst>
                </a:gridCol>
              </a:tblGrid>
              <a:tr h="548167">
                <a:tc>
                  <a:txBody>
                    <a:bodyPr/>
                    <a:lstStyle/>
                    <a:p>
                      <a:pPr marL="228600"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Skipping school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The cane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484423"/>
                  </a:ext>
                </a:extLst>
              </a:tr>
              <a:tr h="5481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Being really naughty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Hung from the ceiling in a wicker basket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678941"/>
                  </a:ext>
                </a:extLst>
              </a:tr>
              <a:tr h="37740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Not keeping up with the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Dunce’s hat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52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24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67" y="365124"/>
            <a:ext cx="11403123" cy="6196275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GB" u="sng" dirty="0">
                <a:latin typeface="Comic Sans MS"/>
                <a:cs typeface="Comic Sans MS"/>
              </a:rPr>
            </a:b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LO: To make comparisons between Victorian school life and modern school life</a:t>
            </a:r>
            <a:b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Must analyse a text looking at structure, genre and language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Retrieve simple facts and use this to infer meaning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Use justification to support accurate inference</a:t>
            </a: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1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96" y="1738516"/>
            <a:ext cx="5792404" cy="386160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054293">
            <a:off x="147968" y="382200"/>
            <a:ext cx="2416821" cy="71508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Partners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657" y="2756936"/>
            <a:ext cx="11530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look at the text in front of you.</a:t>
            </a:r>
          </a:p>
          <a:p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about:</a:t>
            </a:r>
          </a:p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type of text is it?</a:t>
            </a:r>
          </a:p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know?</a:t>
            </a:r>
          </a:p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has the author used subheadings?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BB2307-CAF3-CE42-BCF7-058B86C5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694" y="-204583"/>
            <a:ext cx="5943663" cy="1943099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LO: To make comparisons between Victorian school life and modern school life</a:t>
            </a: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Must analyse a text looking at structure, genre and language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Retrieve simple facts and use this to infer meaning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Use justification to support accurate inference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1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5637" y="209594"/>
            <a:ext cx="2416821" cy="71508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Read</a:t>
            </a:r>
          </a:p>
        </p:txBody>
      </p:sp>
      <p:sp>
        <p:nvSpPr>
          <p:cNvPr id="9" name="TextBox 8"/>
          <p:cNvSpPr txBox="1"/>
          <p:nvPr/>
        </p:nvSpPr>
        <p:spPr>
          <a:xfrm rot="20698582">
            <a:off x="185564" y="1167202"/>
            <a:ext cx="40077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latin typeface="Cooper Black" panose="0208090404030B020404" pitchFamily="18" charset="77"/>
                <a:cs typeface="Calibri" panose="020F0502020204030204" pitchFamily="34" charset="0"/>
              </a:rPr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58" y="2194560"/>
            <a:ext cx="102179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50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Fingers following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50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 unfamiliar words and phrases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50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Annotate with notes</a:t>
            </a:r>
          </a:p>
          <a:p>
            <a:pPr marL="457200" indent="-457200">
              <a:buFont typeface="Wingdings" charset="2"/>
              <a:buChar char="§"/>
            </a:pPr>
            <a:endParaRPr lang="en-US" sz="5000" dirty="0">
              <a:solidFill>
                <a:srgbClr val="33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0267">
            <a:off x="7836973" y="4279414"/>
            <a:ext cx="3228556" cy="18189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B2BE30-ECB5-5449-91BE-DAF96344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46875"/>
            <a:ext cx="5943663" cy="1943099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GB" u="sng" dirty="0">
                <a:latin typeface="Comic Sans MS"/>
                <a:cs typeface="Comic Sans MS"/>
              </a:rPr>
            </a:b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LO: To make comparisons between Victorian school life and modern school life</a:t>
            </a: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Must analyse a text looking at structure, genre and language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Retrieve simple facts and use this to infer meaning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Use justification to support accurate inference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78717-DA2F-4D87-886D-279FFD23726C}"/>
              </a:ext>
            </a:extLst>
          </p:cNvPr>
          <p:cNvSpPr txBox="1"/>
          <p:nvPr/>
        </p:nvSpPr>
        <p:spPr>
          <a:xfrm>
            <a:off x="545689" y="986378"/>
            <a:ext cx="115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oper Black" panose="0208090404030B020404" pitchFamily="18" charset="0"/>
              </a:rPr>
              <a:t>P5 only</a:t>
            </a:r>
            <a:endParaRPr lang="en-GB" sz="2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1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0" y="228800"/>
            <a:ext cx="63500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9451" y="5165846"/>
            <a:ext cx="1824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Governess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974"/>
          <a:stretch/>
        </p:blipFill>
        <p:spPr>
          <a:xfrm>
            <a:off x="7188810" y="209592"/>
            <a:ext cx="5092588" cy="4841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0606" y="5326123"/>
            <a:ext cx="1929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Blackboard</a:t>
            </a:r>
          </a:p>
        </p:txBody>
      </p:sp>
    </p:spTree>
    <p:extLst>
      <p:ext uri="{BB962C8B-B14F-4D97-AF65-F5344CB8AC3E}">
        <p14:creationId xmlns:p14="http://schemas.microsoft.com/office/powerpoint/2010/main" val="82873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3" y="158535"/>
            <a:ext cx="6522722" cy="4847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506" y="5128859"/>
            <a:ext cx="1921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Woodwork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134" t="9169" r="17476" b="5079"/>
          <a:stretch/>
        </p:blipFill>
        <p:spPr>
          <a:xfrm>
            <a:off x="7756022" y="98633"/>
            <a:ext cx="3884177" cy="5880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7142" y="6201481"/>
            <a:ext cx="9542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Slate</a:t>
            </a:r>
          </a:p>
        </p:txBody>
      </p:sp>
    </p:spTree>
    <p:extLst>
      <p:ext uri="{BB962C8B-B14F-4D97-AF65-F5344CB8AC3E}">
        <p14:creationId xmlns:p14="http://schemas.microsoft.com/office/powerpoint/2010/main" val="952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7" y="147948"/>
            <a:ext cx="4795977" cy="4795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2317" y="5289136"/>
            <a:ext cx="2251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Fountain Pen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79" b="25393"/>
          <a:stretch/>
        </p:blipFill>
        <p:spPr>
          <a:xfrm>
            <a:off x="4870634" y="369870"/>
            <a:ext cx="6377819" cy="3686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4241" y="912345"/>
            <a:ext cx="5770777" cy="4019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2196" y="5474071"/>
            <a:ext cx="1301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Inkwell</a:t>
            </a:r>
          </a:p>
        </p:txBody>
      </p:sp>
    </p:spTree>
    <p:extLst>
      <p:ext uri="{BB962C8B-B14F-4D97-AF65-F5344CB8AC3E}">
        <p14:creationId xmlns:p14="http://schemas.microsoft.com/office/powerpoint/2010/main" val="5635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9" y="110961"/>
            <a:ext cx="5854411" cy="4389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52" y="-221922"/>
            <a:ext cx="5862348" cy="458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1804" y="4537068"/>
            <a:ext cx="1308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Abacus</a:t>
            </a:r>
          </a:p>
        </p:txBody>
      </p:sp>
    </p:spTree>
    <p:extLst>
      <p:ext uri="{BB962C8B-B14F-4D97-AF65-F5344CB8AC3E}">
        <p14:creationId xmlns:p14="http://schemas.microsoft.com/office/powerpoint/2010/main" val="57234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8" y="-160277"/>
            <a:ext cx="3505955" cy="6055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4647" y="6090520"/>
            <a:ext cx="967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Cane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52" y="0"/>
            <a:ext cx="5491136" cy="5783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6273" y="6016547"/>
            <a:ext cx="2028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Dunce’s hat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312" y="0"/>
            <a:ext cx="3378811" cy="5088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46829" y="5474071"/>
            <a:ext cx="1127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Pulley</a:t>
            </a:r>
          </a:p>
        </p:txBody>
      </p:sp>
    </p:spTree>
    <p:extLst>
      <p:ext uri="{BB962C8B-B14F-4D97-AF65-F5344CB8AC3E}">
        <p14:creationId xmlns:p14="http://schemas.microsoft.com/office/powerpoint/2010/main" val="130657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852</Words>
  <Application>Microsoft Macintosh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Cooper Black</vt:lpstr>
      <vt:lpstr>Wingdings</vt:lpstr>
      <vt:lpstr>Office Theme</vt:lpstr>
      <vt:lpstr>PowerPoint Presentation</vt:lpstr>
      <vt:lpstr> LO: To make comparisons between Victorian school life and modern school life  Must: Must analyse a text looking at structure, genre and language  Should: Retrieve simple facts and use this to infer meaning   Could: Use justification to support accurate inference</vt:lpstr>
      <vt:lpstr> LO: To make comparisons between Victorian school life and modern school life  Must: Must analyse a text looking at structure, genre and language  Should: Retrieve simple facts and use this to infer meaning   Could: Use justification to support accurate inference</vt:lpstr>
      <vt:lpstr> LO: To make comparisons between Victorian school life and modern school life  Must: Must analyse a text looking at structure, genre and language  Should: Retrieve simple facts and use this to infer meaning   Could: Use justification to support accurate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LO: To make comparisons between Victorian school life and modern school life  Must: Must analyse a text looking at structure, genre and language  Should: Retrieve simple facts and use this to infer meaning   Could: Use justification to support accurate inference</vt:lpstr>
      <vt:lpstr> LO: To make comparisons between Victorian school life and modern school life  Must: Must analyse a text looking at structure, genre and language  Should: Retrieve simple facts and use this to infer meaning   Could: Use justification to support accurate inference</vt:lpstr>
      <vt:lpstr> LO: To make comparisons between Victorian school life and modern school life  Must: Must analyse a text looking at structure, genre and language  Should: Retrieve simple facts and use this to infer meaning   Could: Use justification to support accurate inference</vt:lpstr>
      <vt:lpstr> LO: To make comparisons between Victorian school life and modern school life  Must: Must analyse a text looking at structure, genre and language  Should: Retrieve simple facts and use this to infer meaning   Could: Use justification to support accurate inference</vt:lpstr>
      <vt:lpstr>PowerPoint Presentation</vt:lpstr>
      <vt:lpstr>PowerPoint Presentation</vt:lpstr>
    </vt:vector>
  </TitlesOfParts>
  <Company>IQRA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rsharma</dc:creator>
  <cp:lastModifiedBy>Zahira Jabin</cp:lastModifiedBy>
  <cp:revision>96</cp:revision>
  <dcterms:created xsi:type="dcterms:W3CDTF">2019-01-15T22:01:44Z</dcterms:created>
  <dcterms:modified xsi:type="dcterms:W3CDTF">2020-07-13T17:47:48Z</dcterms:modified>
</cp:coreProperties>
</file>