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3" r:id="rId2"/>
    <p:sldId id="257" r:id="rId3"/>
    <p:sldId id="302" r:id="rId4"/>
    <p:sldId id="273" r:id="rId5"/>
    <p:sldId id="304" r:id="rId6"/>
    <p:sldId id="276" r:id="rId7"/>
    <p:sldId id="271" r:id="rId8"/>
    <p:sldId id="275" r:id="rId9"/>
    <p:sldId id="2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AF33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5B267-17FC-AF49-8A84-5E68D10C767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36909-A42D-4140-9829-A1D404B5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1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53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41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99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31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36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85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66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324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55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06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682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379F1-6999-4824-9DA8-931C53A121B1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52538-3442-47AE-B12E-2DB0C304F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88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12" Type="http://schemas.openxmlformats.org/officeDocument/2006/relationships/image" Target="../media/image13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11" Type="http://schemas.openxmlformats.org/officeDocument/2006/relationships/image" Target="../media/image12.tiff"/><Relationship Id="rId5" Type="http://schemas.openxmlformats.org/officeDocument/2006/relationships/image" Target="../media/image6.tiff"/><Relationship Id="rId10" Type="http://schemas.openxmlformats.org/officeDocument/2006/relationships/image" Target="../media/image11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DBD2E2-A69A-4BE0-862A-E2BA73A508AA}"/>
              </a:ext>
            </a:extLst>
          </p:cNvPr>
          <p:cNvSpPr txBox="1"/>
          <p:nvPr/>
        </p:nvSpPr>
        <p:spPr>
          <a:xfrm rot="20431950">
            <a:off x="69579" y="406891"/>
            <a:ext cx="258962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oper Black" panose="0208090404030B020404" pitchFamily="18" charset="0"/>
              </a:rPr>
              <a:t>Starter</a:t>
            </a:r>
            <a:endParaRPr lang="en-GB" sz="50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1530" y="10584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4B0CB-6A54-4B49-8EC7-E0D8FA6F3BDF}"/>
              </a:ext>
            </a:extLst>
          </p:cNvPr>
          <p:cNvSpPr txBox="1"/>
          <p:nvPr/>
        </p:nvSpPr>
        <p:spPr>
          <a:xfrm>
            <a:off x="410282" y="1675556"/>
            <a:ext cx="58221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Match the words to their definitions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AFDFDF-5552-B34D-94BF-0BE3DC9240B7}"/>
              </a:ext>
            </a:extLst>
          </p:cNvPr>
          <p:cNvSpPr/>
          <p:nvPr/>
        </p:nvSpPr>
        <p:spPr>
          <a:xfrm rot="21054293">
            <a:off x="2864536" y="700888"/>
            <a:ext cx="2416821" cy="715081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Partners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C6519C-E324-7340-9A86-D32E346248F8}"/>
              </a:ext>
            </a:extLst>
          </p:cNvPr>
          <p:cNvSpPr/>
          <p:nvPr/>
        </p:nvSpPr>
        <p:spPr>
          <a:xfrm>
            <a:off x="410282" y="2732049"/>
            <a:ext cx="11354255" cy="3735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79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67" y="365124"/>
            <a:ext cx="11403123" cy="3867663"/>
          </a:xfrm>
        </p:spPr>
        <p:txBody>
          <a:bodyPr>
            <a:normAutofit fontScale="90000"/>
          </a:bodyPr>
          <a:lstStyle/>
          <a:p>
            <a:br>
              <a:rPr lang="en-GB" u="sng" dirty="0">
                <a:latin typeface="Comic Sans MS"/>
                <a:cs typeface="Comic Sans MS"/>
              </a:rPr>
            </a:br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LO: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To understand how meaning is enhanced through choice of language</a:t>
            </a:r>
            <a:b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Skim and scan to retrieve relevant information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Should: 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comment on the author’s choice of language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 Use justification to support accurate inference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12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638924-B168-434B-9311-DBDB02482070}"/>
              </a:ext>
            </a:extLst>
          </p:cNvPr>
          <p:cNvSpPr txBox="1"/>
          <p:nvPr/>
        </p:nvSpPr>
        <p:spPr>
          <a:xfrm>
            <a:off x="293632" y="2148675"/>
            <a:ext cx="72289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type of text is this?</a:t>
            </a:r>
          </a:p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genre does it belong to?</a:t>
            </a:r>
          </a:p>
          <a:p>
            <a:r>
              <a:rPr lang="en-US" sz="3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Adventure?</a:t>
            </a:r>
          </a:p>
          <a:p>
            <a:r>
              <a:rPr lang="en-US" sz="3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Mystery?</a:t>
            </a:r>
          </a:p>
          <a:p>
            <a:r>
              <a:rPr lang="en-US" sz="3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Fantasy?</a:t>
            </a:r>
          </a:p>
        </p:txBody>
      </p:sp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F1FD9DE6-8229-C243-A89E-457A6A8AE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229906"/>
            <a:ext cx="8468751" cy="1918769"/>
          </a:xfrm>
          <a:prstGeom prst="rect">
            <a:avLst/>
          </a:prstGeom>
        </p:spPr>
      </p:pic>
      <p:pic>
        <p:nvPicPr>
          <p:cNvPr id="13" name="Picture 1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EAC093A-AFF1-DD41-A5E3-86F375FCC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894">
            <a:off x="7268728" y="2071511"/>
            <a:ext cx="1608631" cy="47093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0376AE9-EAA2-0646-96D9-B8496FB4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149" y="168392"/>
            <a:ext cx="6155106" cy="1165860"/>
          </a:xfrm>
        </p:spPr>
        <p:txBody>
          <a:bodyPr>
            <a:normAutofit fontScale="90000"/>
          </a:bodyPr>
          <a:lstStyle/>
          <a:p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LO: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To understand how meaning is enhanced through choice of language</a:t>
            </a:r>
            <a:b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Must: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Skim and scan to retrieve relevant information</a:t>
            </a:r>
            <a:b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Should: 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comment on the author’s choice of language</a:t>
            </a:r>
            <a:b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: Use justification to support accurate inference</a:t>
            </a:r>
            <a:br>
              <a:rPr lang="en-GB" sz="1200" dirty="0">
                <a:latin typeface="Comic Sans MS" panose="030F0902030302020204" pitchFamily="66" charset="0"/>
                <a:cs typeface="Calibri"/>
              </a:rPr>
            </a:br>
            <a:endParaRPr lang="en-GB" sz="1200" u="sng" dirty="0">
              <a:latin typeface="Comic Sans MS" panose="030F0902030302020204" pitchFamily="66" charset="0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8590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35637" y="209594"/>
            <a:ext cx="2416821" cy="71508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omic Sans MS"/>
                <a:cs typeface="Comic Sans MS"/>
              </a:rPr>
              <a:t>Shared Read</a:t>
            </a:r>
          </a:p>
        </p:txBody>
      </p:sp>
      <p:sp>
        <p:nvSpPr>
          <p:cNvPr id="9" name="TextBox 8"/>
          <p:cNvSpPr txBox="1"/>
          <p:nvPr/>
        </p:nvSpPr>
        <p:spPr>
          <a:xfrm rot="20698582">
            <a:off x="53937" y="796929"/>
            <a:ext cx="40041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Cooper Black"/>
                <a:cs typeface="Cooper Black"/>
              </a:rPr>
              <a:t>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858" y="2194560"/>
            <a:ext cx="1021799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4000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Fingers following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4000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 unfamiliar words and phrases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4000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 with notes</a:t>
            </a:r>
          </a:p>
          <a:p>
            <a:pPr marL="457200" indent="-457200">
              <a:buFont typeface="Wingdings" charset="2"/>
              <a:buChar char="§"/>
            </a:pPr>
            <a:endParaRPr lang="en-US" sz="500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DC754-FE83-C243-B826-C2F708F32ED5}"/>
              </a:ext>
            </a:extLst>
          </p:cNvPr>
          <p:cNvSpPr txBox="1"/>
          <p:nvPr/>
        </p:nvSpPr>
        <p:spPr>
          <a:xfrm>
            <a:off x="4939990" y="512956"/>
            <a:ext cx="17409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Cooper Black" panose="0208090404030B020404" pitchFamily="18" charset="77"/>
              </a:rPr>
              <a:t>Pg</a:t>
            </a:r>
            <a:r>
              <a:rPr lang="en-US" sz="2500" dirty="0">
                <a:solidFill>
                  <a:srgbClr val="FF0000"/>
                </a:solidFill>
                <a:latin typeface="Cooper Black" panose="0208090404030B020404" pitchFamily="18" charset="77"/>
              </a:rPr>
              <a:t> 2 only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52E509-5585-744F-95C7-6017E053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285" y="921461"/>
            <a:ext cx="4857813" cy="1165860"/>
          </a:xfrm>
        </p:spPr>
        <p:txBody>
          <a:bodyPr>
            <a:normAutofit fontScale="90000"/>
          </a:bodyPr>
          <a:lstStyle/>
          <a:p>
            <a:r>
              <a:rPr lang="en-GB" sz="1600" u="sng" dirty="0">
                <a:latin typeface="Comic Sans MS" panose="030F0902030302020204" pitchFamily="66" charset="0"/>
                <a:cs typeface="Comic Sans MS"/>
              </a:rPr>
              <a:t>LO: </a:t>
            </a:r>
            <a:r>
              <a:rPr lang="en-US" sz="1600" u="sng" dirty="0">
                <a:latin typeface="Comic Sans MS" panose="030F0902030302020204" pitchFamily="66" charset="0"/>
                <a:cs typeface="Calibri"/>
              </a:rPr>
              <a:t>To understand how meaning is enhanced through choice of language</a:t>
            </a:r>
            <a:br>
              <a:rPr lang="en-GB" sz="1600" u="sng" dirty="0">
                <a:latin typeface="Comic Sans MS" panose="030F0902030302020204" pitchFamily="66" charset="0"/>
                <a:cs typeface="Calibri"/>
              </a:rPr>
            </a:br>
            <a:br>
              <a:rPr lang="en-GB" sz="1600" u="sng" dirty="0">
                <a:latin typeface="Comic Sans MS" panose="030F0902030302020204" pitchFamily="66" charset="0"/>
                <a:cs typeface="Comic Sans MS"/>
              </a:rPr>
            </a:br>
            <a:br>
              <a:rPr lang="en-GB" sz="1600" u="sng" dirty="0">
                <a:latin typeface="Comic Sans MS" panose="030F0902030302020204" pitchFamily="66" charset="0"/>
                <a:cs typeface="Comic Sans MS"/>
              </a:rPr>
            </a:br>
            <a:r>
              <a:rPr lang="en-GB" sz="1600" b="1" dirty="0">
                <a:solidFill>
                  <a:srgbClr val="FF0000"/>
                </a:solidFill>
                <a:latin typeface="Comic Sans MS" panose="030F0902030302020204" pitchFamily="66" charset="0"/>
                <a:cs typeface="Calibri"/>
              </a:rPr>
              <a:t>Must: </a:t>
            </a:r>
            <a:r>
              <a:rPr lang="en-GB" sz="1600" dirty="0">
                <a:latin typeface="Comic Sans MS" panose="030F0902030302020204" pitchFamily="66" charset="0"/>
                <a:cs typeface="Calibri"/>
              </a:rPr>
              <a:t>Skim and scan to retrieve relevant information</a:t>
            </a:r>
            <a:br>
              <a:rPr lang="en-GB" sz="1600" dirty="0">
                <a:latin typeface="Comic Sans MS" panose="030F0902030302020204" pitchFamily="66" charset="0"/>
                <a:cs typeface="Calibri"/>
              </a:rPr>
            </a:br>
            <a:r>
              <a:rPr lang="en-GB" sz="1600" b="1" dirty="0">
                <a:solidFill>
                  <a:schemeClr val="accent4"/>
                </a:solidFill>
                <a:latin typeface="Comic Sans MS" panose="030F0902030302020204" pitchFamily="66" charset="0"/>
                <a:cs typeface="Calibri"/>
              </a:rPr>
              <a:t>Should:  </a:t>
            </a:r>
            <a:r>
              <a:rPr lang="en-GB" sz="1600" dirty="0">
                <a:latin typeface="Comic Sans MS" panose="030F0902030302020204" pitchFamily="66" charset="0"/>
                <a:cs typeface="Calibri"/>
              </a:rPr>
              <a:t>comment on the author’s choice of language</a:t>
            </a:r>
            <a:br>
              <a:rPr lang="en-GB" sz="1600" dirty="0">
                <a:latin typeface="Comic Sans MS" panose="030F0902030302020204" pitchFamily="66" charset="0"/>
                <a:cs typeface="Calibri"/>
              </a:rPr>
            </a:br>
            <a:r>
              <a:rPr lang="en-GB" sz="1600" b="1" dirty="0">
                <a:solidFill>
                  <a:srgbClr val="008000"/>
                </a:solidFill>
                <a:latin typeface="Comic Sans MS" panose="030F0902030302020204" pitchFamily="66" charset="0"/>
                <a:cs typeface="Calibri"/>
              </a:rPr>
              <a:t>Could</a:t>
            </a:r>
            <a:r>
              <a:rPr lang="en-GB" sz="1600" dirty="0">
                <a:latin typeface="Comic Sans MS" panose="030F0902030302020204" pitchFamily="66" charset="0"/>
                <a:cs typeface="Calibri"/>
              </a:rPr>
              <a:t>: Use justification to support accurate inference</a:t>
            </a:r>
            <a:br>
              <a:rPr lang="en-GB" sz="1200" dirty="0">
                <a:latin typeface="Comic Sans MS" panose="030F0902030302020204" pitchFamily="66" charset="0"/>
                <a:cs typeface="Calibri"/>
              </a:rPr>
            </a:br>
            <a:endParaRPr lang="en-GB" sz="1200" u="sng" dirty="0">
              <a:latin typeface="Comic Sans MS" panose="030F0902030302020204" pitchFamily="66" charset="0"/>
              <a:cs typeface="Comic Sans M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F6262B3-79FD-3447-BCE1-9BDD13C0D27D}"/>
              </a:ext>
            </a:extLst>
          </p:cNvPr>
          <p:cNvSpPr/>
          <p:nvPr/>
        </p:nvSpPr>
        <p:spPr>
          <a:xfrm>
            <a:off x="7500242" y="4332664"/>
            <a:ext cx="4025900" cy="1599029"/>
          </a:xfrm>
          <a:prstGeom prst="roundRect">
            <a:avLst/>
          </a:prstGeom>
          <a:solidFill>
            <a:schemeClr val="accent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*…have a go at reading your text and answering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340221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9A7687-EA0A-E14D-A4DD-8B27F168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8812" cy="2386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73ACF4-7E40-444E-887E-0ADC6E9E19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58"/>
          <a:stretch/>
        </p:blipFill>
        <p:spPr>
          <a:xfrm>
            <a:off x="3843810" y="13539"/>
            <a:ext cx="2979087" cy="2352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4B4BB5-4881-4E43-BD2A-371A5D856C0E}"/>
              </a:ext>
            </a:extLst>
          </p:cNvPr>
          <p:cNvSpPr txBox="1"/>
          <p:nvPr/>
        </p:nvSpPr>
        <p:spPr>
          <a:xfrm>
            <a:off x="3802065" y="169025"/>
            <a:ext cx="138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Salt Marshes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561D6-6B03-C143-BCCE-6F25F2EFD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9"/>
          <a:stretch/>
        </p:blipFill>
        <p:spPr>
          <a:xfrm>
            <a:off x="6918059" y="15081"/>
            <a:ext cx="3284157" cy="20405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293C68-B7BB-5F46-A9AC-8F31B16EA235}"/>
              </a:ext>
            </a:extLst>
          </p:cNvPr>
          <p:cNvSpPr txBox="1"/>
          <p:nvPr/>
        </p:nvSpPr>
        <p:spPr>
          <a:xfrm>
            <a:off x="6863564" y="55117"/>
            <a:ext cx="107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Sea-fowls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DA0BAA-8EC4-7644-A1B7-22B39AE5C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127" y="27038"/>
            <a:ext cx="3093951" cy="23181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FE3F6F-62E2-7C40-AF1B-59177C43F6B5}"/>
              </a:ext>
            </a:extLst>
          </p:cNvPr>
          <p:cNvSpPr txBox="1"/>
          <p:nvPr/>
        </p:nvSpPr>
        <p:spPr>
          <a:xfrm>
            <a:off x="9097685" y="55117"/>
            <a:ext cx="85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Herons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EF25DB-FBB4-5C4F-B524-FE2F77902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694" y="2139247"/>
            <a:ext cx="2318181" cy="23181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05A092-732A-054A-80B2-D3E7DC7D803A}"/>
              </a:ext>
            </a:extLst>
          </p:cNvPr>
          <p:cNvSpPr txBox="1"/>
          <p:nvPr/>
        </p:nvSpPr>
        <p:spPr>
          <a:xfrm>
            <a:off x="6863564" y="2083052"/>
            <a:ext cx="88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Oysters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CA84BC-6124-4A43-8473-E9941C8469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437"/>
          <a:stretch/>
        </p:blipFill>
        <p:spPr>
          <a:xfrm>
            <a:off x="8643451" y="4242262"/>
            <a:ext cx="3571485" cy="23181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EE4760-5A5F-274B-8880-9D4A61DF529A}"/>
              </a:ext>
            </a:extLst>
          </p:cNvPr>
          <p:cNvSpPr txBox="1"/>
          <p:nvPr/>
        </p:nvSpPr>
        <p:spPr>
          <a:xfrm>
            <a:off x="-52926" y="2010111"/>
            <a:ext cx="1403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Lagoon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AC242F-2D3F-7B41-B532-A039F9794112}"/>
              </a:ext>
            </a:extLst>
          </p:cNvPr>
          <p:cNvSpPr txBox="1"/>
          <p:nvPr/>
        </p:nvSpPr>
        <p:spPr>
          <a:xfrm>
            <a:off x="9139855" y="426033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Inn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28A27CA-CE2E-0644-A442-ECCA25AA0C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08" t="37709" r="27648" b="35208"/>
          <a:stretch/>
        </p:blipFill>
        <p:spPr>
          <a:xfrm>
            <a:off x="274390" y="4752712"/>
            <a:ext cx="2137340" cy="17549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E64602A-A674-0147-B174-774BDDDE0AAE}"/>
              </a:ext>
            </a:extLst>
          </p:cNvPr>
          <p:cNvSpPr txBox="1"/>
          <p:nvPr/>
        </p:nvSpPr>
        <p:spPr>
          <a:xfrm>
            <a:off x="217719" y="4735191"/>
            <a:ext cx="22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Mohune</a:t>
            </a:r>
            <a:r>
              <a:rPr lang="en-US" dirty="0">
                <a:highlight>
                  <a:srgbClr val="FFFF00"/>
                </a:highlight>
              </a:rPr>
              <a:t> Family Shield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5A45DF-8066-424B-9D48-D24BD89439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49" y="2611692"/>
            <a:ext cx="2846729" cy="18978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B6A01B4-F0D4-554B-81FA-CE6DD329BDD9}"/>
              </a:ext>
            </a:extLst>
          </p:cNvPr>
          <p:cNvSpPr txBox="1"/>
          <p:nvPr/>
        </p:nvSpPr>
        <p:spPr>
          <a:xfrm>
            <a:off x="75449" y="2641029"/>
            <a:ext cx="113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Channel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2658A3-625F-2945-BE46-A467552E7B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4793" y="2452733"/>
            <a:ext cx="2783611" cy="18484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C728A4-0A91-0645-80A3-0F08E0C9A185}"/>
              </a:ext>
            </a:extLst>
          </p:cNvPr>
          <p:cNvSpPr txBox="1"/>
          <p:nvPr/>
        </p:nvSpPr>
        <p:spPr>
          <a:xfrm>
            <a:off x="3137611" y="3959551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Dike of pebbles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6B2889-7640-B448-911E-35B277D6B2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85" t="21187" r="9538" b="19491"/>
          <a:stretch/>
        </p:blipFill>
        <p:spPr>
          <a:xfrm>
            <a:off x="2631032" y="4635675"/>
            <a:ext cx="2509814" cy="17793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BE789A0-C017-0A4A-80AE-AA2A5D515D57}"/>
              </a:ext>
            </a:extLst>
          </p:cNvPr>
          <p:cNvSpPr txBox="1"/>
          <p:nvPr/>
        </p:nvSpPr>
        <p:spPr>
          <a:xfrm>
            <a:off x="2922178" y="5935274"/>
            <a:ext cx="144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Backgammon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6161711-80E5-5546-B426-C1ECA9A881E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55" t="14928" r="10179" b="11422"/>
          <a:stretch/>
        </p:blipFill>
        <p:spPr>
          <a:xfrm>
            <a:off x="5249239" y="4629663"/>
            <a:ext cx="2955310" cy="16706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6A8A0D1-0C36-634D-B284-82BABBA0FB5F}"/>
              </a:ext>
            </a:extLst>
          </p:cNvPr>
          <p:cNvSpPr txBox="1"/>
          <p:nvPr/>
        </p:nvSpPr>
        <p:spPr>
          <a:xfrm>
            <a:off x="6519296" y="5985883"/>
            <a:ext cx="1355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Trestle Table</a:t>
            </a:r>
          </a:p>
        </p:txBody>
      </p:sp>
    </p:spTree>
    <p:extLst>
      <p:ext uri="{BB962C8B-B14F-4D97-AF65-F5344CB8AC3E}">
        <p14:creationId xmlns:p14="http://schemas.microsoft.com/office/powerpoint/2010/main" val="1178067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21054293">
            <a:off x="147968" y="382200"/>
            <a:ext cx="2416821" cy="715081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968" y="1823459"/>
            <a:ext cx="116388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first paragraph,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author uses the phrase 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GB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…it loses itself …’</a:t>
            </a:r>
          </a:p>
          <a:p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has the author used this to describe the stream?</a:t>
            </a:r>
          </a:p>
          <a:p>
            <a:endParaRPr lang="en-GB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paragraph beginning’ The why not’ The author has used words like </a:t>
            </a:r>
            <a:r>
              <a:rPr lang="en-GB" sz="28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‘ruins, ‘overgrown</a:t>
            </a:r>
            <a:r>
              <a:rPr lang="en-GB" sz="28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’, </a:t>
            </a:r>
            <a:r>
              <a:rPr lang="en-GB" sz="28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‘deserted</a:t>
            </a:r>
            <a:r>
              <a:rPr lang="en-GB" sz="28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’’ and ‘grey’ What do these  words suggest about the </a:t>
            </a:r>
            <a:r>
              <a:rPr lang="en-GB" sz="28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Mohunes</a:t>
            </a:r>
            <a:r>
              <a:rPr lang="en-GB" sz="28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GB" sz="28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‘Miss Arnold who was kind to me in her own fashion but too strict and precise ever to make me love her.’</a:t>
            </a:r>
            <a:endParaRPr lang="en-US" sz="2800" i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two impressions this gives you of John’s Aunt</a:t>
            </a:r>
          </a:p>
          <a:p>
            <a:r>
              <a:rPr lang="en-GB" sz="2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BED25A-A800-9E47-91A9-73ED29572B78}"/>
              </a:ext>
            </a:extLst>
          </p:cNvPr>
          <p:cNvSpPr/>
          <p:nvPr/>
        </p:nvSpPr>
        <p:spPr>
          <a:xfrm>
            <a:off x="2725615" y="237362"/>
            <a:ext cx="4025900" cy="1355136"/>
          </a:xfrm>
          <a:prstGeom prst="roundRect">
            <a:avLst/>
          </a:prstGeom>
          <a:solidFill>
            <a:schemeClr val="accent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* …have a go at the practice questions on your tables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A53BD3-404C-7248-A5C3-0A83E0B17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478" y="542119"/>
            <a:ext cx="4857813" cy="1165860"/>
          </a:xfrm>
        </p:spPr>
        <p:txBody>
          <a:bodyPr>
            <a:noAutofit/>
          </a:bodyPr>
          <a:lstStyle/>
          <a:p>
            <a: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LO: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To understand how meaning is enhanced through choice of language</a:t>
            </a:r>
            <a:b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Must: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Skim and scan to retrieve relevant information</a:t>
            </a:r>
            <a:b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Should: 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comment on the author’s choice of language</a:t>
            </a:r>
            <a:b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: Use justification to support accurate inference</a:t>
            </a:r>
            <a:b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00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21054293">
            <a:off x="147968" y="382200"/>
            <a:ext cx="2416821" cy="715081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Partners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43" y="1815279"/>
            <a:ext cx="1208102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3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endParaRPr lang="en-US" sz="2700" dirty="0">
              <a:latin typeface="Comic Sans MS"/>
              <a:cs typeface="Comic Sans MS"/>
            </a:endParaRPr>
          </a:p>
        </p:txBody>
      </p:sp>
      <p:sp>
        <p:nvSpPr>
          <p:cNvPr id="5" name="Oval 4"/>
          <p:cNvSpPr/>
          <p:nvPr/>
        </p:nvSpPr>
        <p:spPr>
          <a:xfrm>
            <a:off x="2606114" y="186782"/>
            <a:ext cx="3887611" cy="1628497"/>
          </a:xfrm>
          <a:prstGeom prst="ellipse">
            <a:avLst/>
          </a:prstGeom>
          <a:solidFill>
            <a:schemeClr val="accent2"/>
          </a:solidFill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cs typeface="Calibri"/>
              </a:rPr>
              <a:t>Read pg3 with your partner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highlight>
                  <a:srgbClr val="FFFF00"/>
                </a:highlight>
                <a:cs typeface="Calibri"/>
              </a:rPr>
              <a:t>Choose 2 questions</a:t>
            </a:r>
          </a:p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9FDC39-0D29-9A43-9FB1-8D9AD0C99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95676"/>
            <a:ext cx="4857813" cy="1521675"/>
          </a:xfrm>
        </p:spPr>
        <p:txBody>
          <a:bodyPr>
            <a:noAutofit/>
          </a:bodyPr>
          <a:lstStyle/>
          <a:p>
            <a: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LO: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To understand how meaning is enhanced through choice of language</a:t>
            </a:r>
            <a:b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Must: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Skim and scan to retrieve relevant information</a:t>
            </a:r>
            <a:b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Should: 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comment on the author’s choice of language</a:t>
            </a:r>
            <a:b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: Use justification to support accurate inference</a:t>
            </a:r>
            <a:b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DFDE3-1E07-1141-91D8-D095EF2BD9D6}"/>
              </a:ext>
            </a:extLst>
          </p:cNvPr>
          <p:cNvSpPr/>
          <p:nvPr/>
        </p:nvSpPr>
        <p:spPr>
          <a:xfrm>
            <a:off x="483345" y="1717352"/>
            <a:ext cx="11704321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third paragraph,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author uses the phrase 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GB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heart was in my mouth…’ </a:t>
            </a:r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has the author used this to describe how John was feeling?</a:t>
            </a:r>
          </a:p>
          <a:p>
            <a:endParaRPr lang="en-GB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second paragraph. The author has used words like </a:t>
            </a:r>
            <a:r>
              <a:rPr lang="en-GB" sz="28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‘’silent’ , ‘morose’ and ‘scowled’ . </a:t>
            </a:r>
            <a:r>
              <a:rPr lang="en-GB" sz="28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What do these  words suggest about </a:t>
            </a:r>
            <a:r>
              <a:rPr lang="en-GB" sz="28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Elzevir</a:t>
            </a:r>
            <a:r>
              <a:rPr lang="en-GB" sz="28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Block?</a:t>
            </a:r>
          </a:p>
          <a:p>
            <a:endParaRPr lang="en-GB" sz="28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700" dirty="0">
                <a:solidFill>
                  <a:srgbClr val="53A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‘…they would speak also of widows helped, and sick comforted with unknown gifts, and hint that some of them came from </a:t>
            </a:r>
            <a:r>
              <a:rPr lang="en-GB" sz="2700" dirty="0" err="1">
                <a:solidFill>
                  <a:srgbClr val="53A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Elzevir</a:t>
            </a:r>
            <a:r>
              <a:rPr lang="en-GB" sz="2700" dirty="0">
                <a:solidFill>
                  <a:srgbClr val="53A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Block for all he was so grim and silent’.</a:t>
            </a:r>
          </a:p>
          <a:p>
            <a:r>
              <a:rPr lang="en-US" sz="2800" dirty="0">
                <a:solidFill>
                  <a:srgbClr val="53A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two impressions this gives you of </a:t>
            </a:r>
            <a:r>
              <a:rPr lang="en-US" sz="2800" dirty="0" err="1">
                <a:solidFill>
                  <a:srgbClr val="53A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Elzevir</a:t>
            </a:r>
            <a:r>
              <a:rPr lang="en-US" sz="2800" dirty="0">
                <a:solidFill>
                  <a:srgbClr val="53A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Block.</a:t>
            </a:r>
          </a:p>
          <a:p>
            <a:r>
              <a:rPr lang="en-GB" sz="28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1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53" y="283567"/>
            <a:ext cx="317266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rgbClr val="008000"/>
                </a:solidFill>
                <a:latin typeface="Cooper Black"/>
                <a:cs typeface="Cooper Black"/>
              </a:rPr>
              <a:t>Your Task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392" y="2036012"/>
            <a:ext cx="11332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Complete the questions.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Glue into books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Choose your challenges and answer in full sentences.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D14E38-DD29-F44E-A3D8-B30308E91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95676"/>
            <a:ext cx="4857813" cy="1840335"/>
          </a:xfrm>
        </p:spPr>
        <p:txBody>
          <a:bodyPr>
            <a:noAutofit/>
          </a:bodyPr>
          <a:lstStyle/>
          <a:p>
            <a:r>
              <a:rPr lang="en-GB" sz="1400" u="sng" dirty="0">
                <a:latin typeface="Comic Sans MS" panose="030F0902030302020204" pitchFamily="66" charset="0"/>
                <a:cs typeface="Comic Sans MS"/>
              </a:rPr>
              <a:t>LO: </a:t>
            </a:r>
            <a:r>
              <a:rPr lang="en-US" sz="1400" u="sng" dirty="0">
                <a:latin typeface="Comic Sans MS" panose="030F0902030302020204" pitchFamily="66" charset="0"/>
                <a:cs typeface="Calibri"/>
              </a:rPr>
              <a:t>To understand how meaning is enhanced through choice of language</a:t>
            </a:r>
            <a:br>
              <a:rPr lang="en-GB" sz="1400" u="sng" dirty="0">
                <a:latin typeface="Comic Sans MS" panose="030F0902030302020204" pitchFamily="66" charset="0"/>
                <a:cs typeface="Calibri"/>
              </a:rPr>
            </a:br>
            <a:br>
              <a:rPr lang="en-GB" sz="1400" u="sng" dirty="0">
                <a:latin typeface="Comic Sans MS" panose="030F0902030302020204" pitchFamily="66" charset="0"/>
                <a:cs typeface="Comic Sans MS"/>
              </a:rPr>
            </a:br>
            <a:br>
              <a:rPr lang="en-GB" sz="1400" u="sng" dirty="0">
                <a:latin typeface="Comic Sans MS" panose="030F0902030302020204" pitchFamily="66" charset="0"/>
                <a:cs typeface="Comic Sans MS"/>
              </a:rPr>
            </a:br>
            <a:r>
              <a:rPr lang="en-GB" sz="1400" b="1" dirty="0">
                <a:solidFill>
                  <a:srgbClr val="FF0000"/>
                </a:solidFill>
                <a:latin typeface="Comic Sans MS" panose="030F0902030302020204" pitchFamily="66" charset="0"/>
                <a:cs typeface="Calibri"/>
              </a:rPr>
              <a:t>Must: </a:t>
            </a:r>
            <a:r>
              <a:rPr lang="en-GB" sz="1400" dirty="0">
                <a:latin typeface="Comic Sans MS" panose="030F0902030302020204" pitchFamily="66" charset="0"/>
                <a:cs typeface="Calibri"/>
              </a:rPr>
              <a:t>Skim and scan to retrieve relevant information</a:t>
            </a:r>
            <a:br>
              <a:rPr lang="en-GB" sz="1400" dirty="0">
                <a:latin typeface="Comic Sans MS" panose="030F0902030302020204" pitchFamily="66" charset="0"/>
                <a:cs typeface="Calibri"/>
              </a:rPr>
            </a:br>
            <a:r>
              <a:rPr lang="en-GB" sz="1400" b="1" dirty="0">
                <a:solidFill>
                  <a:schemeClr val="accent4"/>
                </a:solidFill>
                <a:latin typeface="Comic Sans MS" panose="030F0902030302020204" pitchFamily="66" charset="0"/>
                <a:cs typeface="Calibri"/>
              </a:rPr>
              <a:t>Should:  </a:t>
            </a:r>
            <a:r>
              <a:rPr lang="en-GB" sz="1400" dirty="0">
                <a:latin typeface="Comic Sans MS" panose="030F0902030302020204" pitchFamily="66" charset="0"/>
                <a:cs typeface="Calibri"/>
              </a:rPr>
              <a:t>comment on the author’s choice of language</a:t>
            </a:r>
            <a:br>
              <a:rPr lang="en-GB" sz="1400" dirty="0">
                <a:latin typeface="Comic Sans MS" panose="030F0902030302020204" pitchFamily="66" charset="0"/>
                <a:cs typeface="Calibri"/>
              </a:rPr>
            </a:br>
            <a:r>
              <a:rPr lang="en-GB" sz="1400" b="1" dirty="0">
                <a:solidFill>
                  <a:srgbClr val="008000"/>
                </a:solidFill>
                <a:latin typeface="Comic Sans MS" panose="030F0902030302020204" pitchFamily="66" charset="0"/>
                <a:cs typeface="Calibri"/>
              </a:rPr>
              <a:t>Could</a:t>
            </a:r>
            <a:r>
              <a:rPr lang="en-GB" sz="1400" dirty="0">
                <a:latin typeface="Comic Sans MS" panose="030F0902030302020204" pitchFamily="66" charset="0"/>
                <a:cs typeface="Calibri"/>
              </a:rPr>
              <a:t>: Use justification to support accurate inference</a:t>
            </a:r>
            <a:br>
              <a:rPr lang="en-GB" sz="1400" dirty="0">
                <a:latin typeface="Comic Sans MS" panose="030F0902030302020204" pitchFamily="66" charset="0"/>
                <a:cs typeface="Calibri"/>
              </a:rPr>
            </a:br>
            <a:endParaRPr lang="en-GB" sz="1400" u="sng" dirty="0">
              <a:latin typeface="Comic Sans MS" panose="030F0902030302020204" pitchFamily="66" charset="0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88254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53" y="283567"/>
            <a:ext cx="248200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rgbClr val="008000"/>
                </a:solidFill>
                <a:latin typeface="Cooper Black"/>
                <a:cs typeface="Cooper Black"/>
              </a:rPr>
              <a:t>Plenary</a:t>
            </a:r>
          </a:p>
        </p:txBody>
      </p:sp>
      <p:sp>
        <p:nvSpPr>
          <p:cNvPr id="5" name="Oval 4"/>
          <p:cNvSpPr/>
          <p:nvPr/>
        </p:nvSpPr>
        <p:spPr>
          <a:xfrm>
            <a:off x="2908508" y="1811182"/>
            <a:ext cx="6882605" cy="3872165"/>
          </a:xfrm>
          <a:prstGeom prst="ellipse">
            <a:avLst/>
          </a:prstGeom>
          <a:solidFill>
            <a:srgbClr val="92D050"/>
          </a:solidFill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Plenary</a:t>
            </a:r>
          </a:p>
          <a:p>
            <a:pPr algn="ctr"/>
            <a:r>
              <a:rPr lang="en-GB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end of the extract, John </a:t>
            </a:r>
            <a:r>
              <a:rPr lang="en-GB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Trenchard</a:t>
            </a:r>
            <a:r>
              <a:rPr lang="en-GB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Ratsey</a:t>
            </a:r>
            <a:r>
              <a:rPr lang="en-GB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just entered the ’</a:t>
            </a:r>
            <a:r>
              <a:rPr lang="en-GB" sz="25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Not?</a:t>
            </a:r>
            <a:r>
              <a:rPr lang="en-GB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‘  Do you think </a:t>
            </a:r>
            <a:r>
              <a:rPr lang="en-GB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Elzevir</a:t>
            </a:r>
            <a:r>
              <a:rPr lang="en-GB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Block would be pleased to see them? </a:t>
            </a:r>
          </a:p>
          <a:p>
            <a:pPr algn="ctr"/>
            <a:r>
              <a:rPr lang="en-GB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evidence from the text to support your answer. </a:t>
            </a:r>
            <a:endParaRPr lang="en-GB" sz="25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1760A4-2379-0044-8994-C9969EFF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95677"/>
            <a:ext cx="4857813" cy="1913342"/>
          </a:xfrm>
        </p:spPr>
        <p:txBody>
          <a:bodyPr>
            <a:noAutofit/>
          </a:bodyPr>
          <a:lstStyle/>
          <a:p>
            <a: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LO: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To understand how meaning is enhanced through choice of language</a:t>
            </a:r>
            <a:b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1400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Must: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Skim and scan to retrieve relevant information</a:t>
            </a:r>
            <a:b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Should: 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comment on the author’s choice of language</a:t>
            </a:r>
            <a:b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: Use justification to support accurate inference</a:t>
            </a:r>
            <a:b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931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441</Words>
  <Application>Microsoft Office PowerPoint</Application>
  <PresentationFormat>Widescreen</PresentationFormat>
  <Paragraphs>64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Cooper Black</vt:lpstr>
      <vt:lpstr>Wingdings</vt:lpstr>
      <vt:lpstr>Office Theme</vt:lpstr>
      <vt:lpstr>PowerPoint Presentation</vt:lpstr>
      <vt:lpstr> LO:To understand how meaning is enhanced through choice of language  Must: Skim and scan to retrieve relevant information Should:  comment on the author’s choice of language Could: Use justification to support accurate inference </vt:lpstr>
      <vt:lpstr>LO: To understand how meaning is enhanced through choice of language   Must: Skim and scan to retrieve relevant information Should:  comment on the author’s choice of language Could: Use justification to support accurate inference </vt:lpstr>
      <vt:lpstr>LO: To understand how meaning is enhanced through choice of language   Must: Skim and scan to retrieve relevant information Should:  comment on the author’s choice of language Could: Use justification to support accurate inference </vt:lpstr>
      <vt:lpstr>PowerPoint Presentation</vt:lpstr>
      <vt:lpstr>LO: To understand how meaning is enhanced through choice of language   Must: Skim and scan to retrieve relevant information Should:  comment on the author’s choice of language Could: Use justification to support accurate inference </vt:lpstr>
      <vt:lpstr>LO: To understand how meaning is enhanced through choice of language   Must: Skim and scan to retrieve relevant information Should:  comment on the author’s choice of language Could: Use justification to support accurate inference </vt:lpstr>
      <vt:lpstr>LO: To understand how meaning is enhanced through choice of language   Must: Skim and scan to retrieve relevant information Should:  comment on the author’s choice of language Could: Use justification to support accurate inference </vt:lpstr>
      <vt:lpstr>LO: To understand how meaning is enhanced through choice of language   Must: Skim and scan to retrieve relevant information Should:  comment on the author’s choice of language Could: Use justification to support accurate inference </vt:lpstr>
    </vt:vector>
  </TitlesOfParts>
  <Company>IQRA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rsharma</dc:creator>
  <cp:lastModifiedBy>Zahira Ehsan</cp:lastModifiedBy>
  <cp:revision>153</cp:revision>
  <dcterms:created xsi:type="dcterms:W3CDTF">2019-01-15T22:01:44Z</dcterms:created>
  <dcterms:modified xsi:type="dcterms:W3CDTF">2020-07-13T13:00:30Z</dcterms:modified>
</cp:coreProperties>
</file>