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1" r:id="rId3"/>
    <p:sldId id="267" r:id="rId4"/>
    <p:sldId id="256" r:id="rId5"/>
    <p:sldId id="258" r:id="rId6"/>
    <p:sldId id="260" r:id="rId7"/>
    <p:sldId id="265" r:id="rId8"/>
    <p:sldId id="269" r:id="rId9"/>
    <p:sldId id="268" r:id="rId10"/>
    <p:sldId id="275" r:id="rId11"/>
    <p:sldId id="270" r:id="rId12"/>
    <p:sldId id="271" r:id="rId13"/>
    <p:sldId id="274" r:id="rId14"/>
    <p:sldId id="27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1D5"/>
    <a:srgbClr val="9EF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7FA3-8299-44F3-9B96-6B7B294DEAB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6ADE-9B68-4634-8210-13BF4CFB31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7FA3-8299-44F3-9B96-6B7B294DEAB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6ADE-9B68-4634-8210-13BF4CFB31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7FA3-8299-44F3-9B96-6B7B294DEAB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6ADE-9B68-4634-8210-13BF4CFB31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7FA3-8299-44F3-9B96-6B7B294DEAB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6ADE-9B68-4634-8210-13BF4CFB31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7FA3-8299-44F3-9B96-6B7B294DEAB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6ADE-9B68-4634-8210-13BF4CFB31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7FA3-8299-44F3-9B96-6B7B294DEAB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6ADE-9B68-4634-8210-13BF4CFB31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7FA3-8299-44F3-9B96-6B7B294DEAB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6ADE-9B68-4634-8210-13BF4CFB31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7FA3-8299-44F3-9B96-6B7B294DEAB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6ADE-9B68-4634-8210-13BF4CFB31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7FA3-8299-44F3-9B96-6B7B294DEAB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6ADE-9B68-4634-8210-13BF4CFB31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7FA3-8299-44F3-9B96-6B7B294DEAB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6ADE-9B68-4634-8210-13BF4CFB31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7FA3-8299-44F3-9B96-6B7B294DEAB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86ADE-9B68-4634-8210-13BF4CFB31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47FA3-8299-44F3-9B96-6B7B294DEAB8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86ADE-9B68-4634-8210-13BF4CFB31B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3727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LO: understand the function of teeth</a:t>
            </a:r>
            <a:br>
              <a:rPr lang="en-GB" sz="4000" dirty="0">
                <a:latin typeface="Comic Sans MS" panose="030F0702030302020204" pitchFamily="66" charset="0"/>
              </a:rPr>
            </a:b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540" y="2107565"/>
            <a:ext cx="10515600" cy="4351338"/>
          </a:xfrm>
        </p:spPr>
        <p:txBody>
          <a:bodyPr>
            <a:normAutofit fontScale="75000" lnSpcReduction="20000"/>
          </a:bodyPr>
          <a:lstStyle/>
          <a:p>
            <a:pPr marL="0" indent="0">
              <a:buNone/>
            </a:pPr>
            <a:r>
              <a:rPr lang="en-GB" sz="3900" dirty="0">
                <a:solidFill>
                  <a:srgbClr val="00B050"/>
                </a:solidFill>
                <a:latin typeface="Comic Sans MS" panose="030F0702030302020204" pitchFamily="66" charset="0"/>
              </a:rPr>
              <a:t>Success criteria:</a:t>
            </a:r>
            <a:br>
              <a:rPr lang="en-GB" sz="3900" dirty="0">
                <a:latin typeface="Comic Sans MS" panose="030F0702030302020204" pitchFamily="66" charset="0"/>
              </a:rPr>
            </a:br>
            <a:endParaRPr lang="en-GB" sz="3900" dirty="0">
              <a:latin typeface="Comic Sans MS" panose="030F0702030302020204" pitchFamily="66" charset="0"/>
            </a:endParaRPr>
          </a:p>
          <a:p>
            <a:r>
              <a:rPr lang="en-GB" sz="3900" dirty="0">
                <a:solidFill>
                  <a:srgbClr val="FF0000"/>
                </a:solidFill>
                <a:latin typeface="Comic Sans MS" panose="030F0702030302020204" pitchFamily="66" charset="0"/>
              </a:rPr>
              <a:t>I can identify the different types of teeth</a:t>
            </a:r>
          </a:p>
          <a:p>
            <a:endParaRPr lang="en-GB" sz="39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3900" dirty="0">
                <a:solidFill>
                  <a:srgbClr val="FF0000"/>
                </a:solidFill>
                <a:latin typeface="Comic Sans MS" panose="030F0702030302020204" pitchFamily="66" charset="0"/>
              </a:rPr>
              <a:t>I can explain the function of each type of tooth </a:t>
            </a:r>
          </a:p>
          <a:p>
            <a:endParaRPr lang="en-GB" sz="39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3900" dirty="0">
                <a:solidFill>
                  <a:srgbClr val="FF0000"/>
                </a:solidFill>
                <a:latin typeface="Comic Sans MS" panose="030F0702030302020204" pitchFamily="66" charset="0"/>
              </a:rPr>
              <a:t>I know how to keep my teeth healthy </a:t>
            </a:r>
          </a:p>
          <a:p>
            <a:endParaRPr lang="en-GB" dirty="0"/>
          </a:p>
          <a:p>
            <a:r>
              <a:rPr lang="en-GB" sz="3900" dirty="0">
                <a:solidFill>
                  <a:srgbClr val="FF0000"/>
                </a:solidFill>
                <a:latin typeface="Comic Sans MS" panose="030F0702030302020204" pitchFamily="66" charset="0"/>
              </a:rPr>
              <a:t>I can begin to use knowledge of an animal’s diet to identify which teeth belong to which animal</a:t>
            </a:r>
            <a:br>
              <a:rPr lang="en-GB" sz="39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n-GB" sz="39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different types of teeth</a:t>
            </a:r>
          </a:p>
        </p:txBody>
      </p:sp>
      <p:pic>
        <p:nvPicPr>
          <p:cNvPr id="3074" name="Picture 2" descr="What is the difference between incisors and molars? - Quor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58" y="1714336"/>
            <a:ext cx="3116764" cy="255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783" y="1761633"/>
            <a:ext cx="3102229" cy="2314740"/>
          </a:xfrm>
          <a:prstGeom prst="rect">
            <a:avLst/>
          </a:prstGeom>
        </p:spPr>
      </p:pic>
      <p:pic>
        <p:nvPicPr>
          <p:cNvPr id="3076" name="Picture 4" descr="Wisdom Teeth Removal, Pain, Recovery Time &amp; Impacted Tee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773" y="1832577"/>
            <a:ext cx="3407812" cy="231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88831" y="4289206"/>
            <a:ext cx="1753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Incisors</a:t>
            </a:r>
            <a:r>
              <a:rPr lang="en-GB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9043" y="4182791"/>
            <a:ext cx="1753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Canines</a:t>
            </a:r>
            <a:r>
              <a:rPr lang="en-GB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02722" y="4314170"/>
            <a:ext cx="1753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Molars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083269" y="4741482"/>
            <a:ext cx="439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Why are there different types?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3258" y="5527618"/>
            <a:ext cx="3630011" cy="665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Used for biting and cutting food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83269" y="5493451"/>
            <a:ext cx="3630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Used for tearing and ripping food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64673" y="5538783"/>
            <a:ext cx="3630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Used for crushing and grinding food</a:t>
            </a:r>
          </a:p>
        </p:txBody>
      </p:sp>
      <p:sp>
        <p:nvSpPr>
          <p:cNvPr id="11" name="Rectangle: Rounded Corners 10"/>
          <p:cNvSpPr/>
          <p:nvPr/>
        </p:nvSpPr>
        <p:spPr>
          <a:xfrm>
            <a:off x="453258" y="4950038"/>
            <a:ext cx="3116764" cy="12426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/>
          <p:cNvSpPr/>
          <p:nvPr/>
        </p:nvSpPr>
        <p:spPr>
          <a:xfrm>
            <a:off x="4134069" y="5154578"/>
            <a:ext cx="3116764" cy="12426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/>
          <p:cNvSpPr/>
          <p:nvPr/>
        </p:nvSpPr>
        <p:spPr>
          <a:xfrm>
            <a:off x="8475772" y="5154578"/>
            <a:ext cx="3262969" cy="12426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What about animal teeth…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425" y="2353469"/>
            <a:ext cx="10515600" cy="4351338"/>
          </a:xfrm>
        </p:spPr>
        <p:txBody>
          <a:bodyPr/>
          <a:lstStyle/>
          <a:p>
            <a:pPr marL="0" indent="0">
              <a:buNone/>
            </a:pPr>
            <a:br>
              <a:rPr lang="en-GB" dirty="0"/>
            </a:br>
            <a:r>
              <a:rPr lang="en-GB" dirty="0"/>
              <a:t>​</a:t>
            </a:r>
            <a:br>
              <a:rPr lang="en-GB" dirty="0"/>
            </a:br>
            <a:r>
              <a:rPr lang="en-GB" dirty="0"/>
              <a:t>​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hought Bubble: Cloud 3"/>
          <p:cNvSpPr/>
          <p:nvPr/>
        </p:nvSpPr>
        <p:spPr>
          <a:xfrm>
            <a:off x="299545" y="1422674"/>
            <a:ext cx="7693572" cy="312157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Do other animals have the same type of teeth as humans? </a:t>
            </a:r>
          </a:p>
          <a:p>
            <a:r>
              <a:rPr lang="en-GB" sz="2800" dirty="0"/>
              <a:t>Why? Why not?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8579" y="5173716"/>
            <a:ext cx="8303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Why do different animals have different teeth?</a:t>
            </a:r>
          </a:p>
        </p:txBody>
      </p:sp>
      <p:pic>
        <p:nvPicPr>
          <p:cNvPr id="1026" name="Picture 2" descr="Animals in Entertainment: Circuses, SeaWorld, and Beyond | P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027906"/>
            <a:ext cx="25908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lephant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2971007"/>
            <a:ext cx="131445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237123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</a:rPr>
              <a:t>Herbivores are animals that only eat plants. They have 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strong, flat molars </a:t>
            </a:r>
            <a:r>
              <a:rPr lang="en-GB" sz="2000" dirty="0">
                <a:latin typeface="Comic Sans MS" panose="030F0702030302020204" pitchFamily="66" charset="0"/>
              </a:rPr>
              <a:t>that, like the teeth towards the back of your mouth, are perfect for grinding up plant matter. </a:t>
            </a:r>
          </a:p>
          <a:p>
            <a:pPr marL="0" indent="0"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</a:rPr>
              <a:t>Herbivores may also have sharp incisors that help them tear plant matter so they can eat it. </a:t>
            </a: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Synapsida: It's Tough Being a Herbiv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372" y="2909026"/>
            <a:ext cx="2564524" cy="153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19336" y="621151"/>
            <a:ext cx="4704857" cy="1144587"/>
          </a:xfrm>
        </p:spPr>
        <p:txBody>
          <a:bodyPr>
            <a:noAutofit/>
          </a:bodyPr>
          <a:lstStyle/>
          <a:p>
            <a:br>
              <a:rPr lang="en-GB" sz="2400" b="1" dirty="0">
                <a:latin typeface="Comic Sans MS" panose="030F0702030302020204" pitchFamily="66" charset="0"/>
              </a:rPr>
            </a:br>
            <a:br>
              <a:rPr lang="en-GB" sz="2400" b="1" dirty="0">
                <a:latin typeface="Comic Sans MS" panose="030F0702030302020204" pitchFamily="66" charset="0"/>
              </a:rPr>
            </a:br>
            <a:br>
              <a:rPr lang="en-GB" sz="2400" b="1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Carnivores are animals that eat meat. They have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sharp canine teeth </a:t>
            </a:r>
            <a:r>
              <a:rPr lang="en-GB" sz="2400" dirty="0">
                <a:latin typeface="Comic Sans MS" panose="030F0702030302020204" pitchFamily="66" charset="0"/>
              </a:rPr>
              <a:t>that they use to tear meat, but fewer molars for chewing. Canine teeth are long and pointed - such as the ones you see when a lion or tiger roars.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8789276" y="365125"/>
            <a:ext cx="25645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Omnivores 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eat both plants and animals</a:t>
            </a:r>
            <a:r>
              <a:rPr lang="en-GB" sz="2000" dirty="0">
                <a:latin typeface="Comic Sans MS" panose="030F0702030302020204" pitchFamily="66" charset="0"/>
              </a:rPr>
              <a:t>, so they need a 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variety of teeth</a:t>
            </a:r>
            <a:r>
              <a:rPr lang="en-GB" sz="2000" dirty="0">
                <a:latin typeface="Comic Sans MS" panose="030F0702030302020204" pitchFamily="66" charset="0"/>
              </a:rPr>
              <a:t> types for eating different foods.  Humans have canines and incisors to rip and molars in the backs of our mouths grind food. Chimpanzees, raccoons, and bears are all omnivores.</a:t>
            </a:r>
          </a:p>
        </p:txBody>
      </p:sp>
      <p:pic>
        <p:nvPicPr>
          <p:cNvPr id="8" name="Picture 2" descr="Carnivore Skull photos, royalty-free images, graphics, vector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28091"/>
            <a:ext cx="2725793" cy="181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433" y="4523334"/>
            <a:ext cx="2143125" cy="2143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12469" y="4928091"/>
            <a:ext cx="2564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Can you think of examples for each of these?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0230" y="474980"/>
            <a:ext cx="5213350" cy="5528310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b="1" dirty="0">
                <a:solidFill>
                  <a:srgbClr val="00B050"/>
                </a:solidFill>
                <a:latin typeface="Comic Sans MS" panose="030F0702030302020204" pitchFamily="66" charset="0"/>
              </a:rPr>
              <a:t>E/T/C:</a:t>
            </a:r>
            <a:r>
              <a:rPr lang="en-GB" dirty="0">
                <a:latin typeface="Comic Sans MS" panose="030F0702030302020204" pitchFamily="66" charset="0"/>
              </a:rPr>
              <a:t> Stick in the picture of teeth.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Write a description and the function of each type of tooth under the shown subheadings.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C000"/>
                </a:solidFill>
                <a:latin typeface="Comic Sans MS" panose="030F0702030302020204" pitchFamily="66" charset="0"/>
              </a:rPr>
              <a:t>A/I</a:t>
            </a:r>
            <a:r>
              <a:rPr lang="en-GB" b="1" dirty="0">
                <a:latin typeface="Comic Sans MS" panose="030F0702030302020204" pitchFamily="66" charset="0"/>
              </a:rPr>
              <a:t>: </a:t>
            </a:r>
            <a:r>
              <a:rPr lang="en-GB" dirty="0">
                <a:latin typeface="Comic Sans MS" panose="030F0702030302020204" pitchFamily="66" charset="0"/>
              </a:rPr>
              <a:t>Stick in the sheet and write the name of each tooth and the function.  </a:t>
            </a:r>
            <a:br>
              <a:rPr lang="en-GB" dirty="0">
                <a:latin typeface="Comic Sans MS" panose="030F0702030302020204" pitchFamily="66" charset="0"/>
              </a:rPr>
            </a:b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Use the information pack to help you.</a:t>
            </a:r>
            <a:b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9270124" y="207469"/>
            <a:ext cx="2585544" cy="1860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Task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1850566"/>
            <a:ext cx="3736975" cy="479996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Why do animals have different teeth?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Sheep have these teeth because ...</a:t>
            </a:r>
          </a:p>
          <a:p>
            <a:r>
              <a:rPr lang="en-GB" dirty="0">
                <a:latin typeface="Comic Sans MS" panose="030F0702030302020204" pitchFamily="66" charset="0"/>
              </a:rPr>
              <a:t>Lions have these teeth because....</a:t>
            </a:r>
          </a:p>
          <a:p>
            <a:r>
              <a:rPr lang="en-GB" dirty="0">
                <a:latin typeface="Comic Sans MS" panose="030F0702030302020204" pitchFamily="66" charset="0"/>
              </a:rPr>
              <a:t>Humans have these teeth because....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LO: To understand the function of teeth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Success criteria:</a:t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I can Identify the different types of teeth</a:t>
            </a:r>
          </a:p>
          <a:p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I can explain the function of each type of teeth </a:t>
            </a:r>
          </a:p>
          <a:p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I know how to keep my teeth healthy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latin typeface="Comic Sans MS" panose="030F0702030302020204" pitchFamily="66" charset="0"/>
                <a:cs typeface="Comic Sans MS" panose="030F0702030302020204" pitchFamily="66" charset="0"/>
              </a:rPr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8960"/>
            <a:ext cx="1358265" cy="568960"/>
          </a:xfrm>
          <a:ln w="38100">
            <a:solidFill>
              <a:srgbClr val="FFC000"/>
            </a:solidFill>
          </a:ln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indent="0">
              <a:buNone/>
            </a:pPr>
            <a:r>
              <a:rPr lang="en-GB" altLang="en-US" b="1" dirty="0">
                <a:effectLst/>
                <a:latin typeface="Comic Sans MS" panose="030F0702030302020204" pitchFamily="66" charset="0"/>
                <a:cs typeface="Comic Sans MS" panose="030F0702030302020204" pitchFamily="66" charset="0"/>
              </a:rPr>
              <a:t>teeth</a:t>
            </a:r>
            <a:r>
              <a:rPr lang="en-GB" altLang="en-US" dirty="0">
                <a:effectLst/>
              </a:rPr>
              <a:t> 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1200150" y="3639820"/>
            <a:ext cx="1656080" cy="52197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altLang="en-US" sz="2800" dirty="0">
                <a:latin typeface="Comic Sans MS" panose="030F0702030302020204" pitchFamily="66" charset="0"/>
                <a:cs typeface="Comic Sans MS" panose="030F0702030302020204" pitchFamily="66" charset="0"/>
              </a:rPr>
              <a:t>incisors</a:t>
            </a:r>
            <a:r>
              <a:rPr lang="en-GB" altLang="en-US" dirty="0"/>
              <a:t> 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908225" y="5132705"/>
            <a:ext cx="1005205" cy="52197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altLang="en-US" sz="2800" dirty="0">
                <a:latin typeface="Comic Sans MS" panose="030F0702030302020204" pitchFamily="66" charset="0"/>
                <a:cs typeface="Comic Sans MS" panose="030F0702030302020204" pitchFamily="66" charset="0"/>
              </a:rPr>
              <a:t>jaw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5631815" y="3639820"/>
            <a:ext cx="1530350" cy="52197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altLang="en-US" sz="2800" dirty="0">
                <a:latin typeface="Comic Sans MS" panose="030F0702030302020204" pitchFamily="66" charset="0"/>
                <a:cs typeface="Comic Sans MS" panose="030F0702030302020204" pitchFamily="66" charset="0"/>
              </a:rPr>
              <a:t>canines</a:t>
            </a:r>
            <a:r>
              <a:rPr lang="en-GB" altLang="en-US" dirty="0"/>
              <a:t> 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4100195" y="2314575"/>
            <a:ext cx="1390015" cy="52197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altLang="en-US" sz="2800" dirty="0">
                <a:latin typeface="Comic Sans MS" panose="030F0702030302020204" pitchFamily="66" charset="0"/>
                <a:cs typeface="Comic Sans MS" panose="030F0702030302020204" pitchFamily="66" charset="0"/>
              </a:rPr>
              <a:t>molars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4258310" y="4980305"/>
            <a:ext cx="1373505" cy="52197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altLang="en-US" sz="2800" dirty="0">
                <a:latin typeface="Comic Sans MS" panose="030F0702030302020204" pitchFamily="66" charset="0"/>
                <a:cs typeface="Comic Sans MS" panose="030F0702030302020204" pitchFamily="66" charset="0"/>
              </a:rPr>
              <a:t>chew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8564880" y="5186680"/>
            <a:ext cx="1885950" cy="52197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altLang="en-US" sz="2800" dirty="0">
                <a:latin typeface="Comic Sans MS" panose="030F0702030302020204" pitchFamily="66" charset="0"/>
                <a:cs typeface="Comic Sans MS" panose="030F0702030302020204" pitchFamily="66" charset="0"/>
              </a:rPr>
              <a:t>digestion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8049260" y="2112645"/>
            <a:ext cx="1772657" cy="52197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altLang="en-US" sz="2800" dirty="0">
                <a:latin typeface="Comic Sans MS" panose="030F0702030302020204" pitchFamily="66" charset="0"/>
                <a:cs typeface="Comic Sans MS" panose="030F0702030302020204" pitchFamily="66" charset="0"/>
              </a:rPr>
              <a:t>evidence</a:t>
            </a:r>
            <a:r>
              <a:rPr lang="en-GB" altLang="en-US" dirty="0"/>
              <a:t> 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8705850" y="3308350"/>
            <a:ext cx="1993900" cy="52197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altLang="en-US" sz="2800" dirty="0">
                <a:latin typeface="Comic Sans MS" panose="030F0702030302020204" pitchFamily="66" charset="0"/>
                <a:cs typeface="Comic Sans MS" panose="030F0702030302020204" pitchFamily="66" charset="0"/>
              </a:rPr>
              <a:t>saliva</a:t>
            </a:r>
            <a:r>
              <a:rPr lang="en-GB" alt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>
                <a:latin typeface="Comic Sans MS" panose="030F0702030302020204" pitchFamily="66" charset="0"/>
                <a:cs typeface="Comic Sans MS" panose="030F0702030302020204" pitchFamily="66" charset="0"/>
              </a:rPr>
              <a:t>Watch the video and discuss as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6545" y="3254375"/>
            <a:ext cx="10182860" cy="1188720"/>
          </a:xfrm>
        </p:spPr>
        <p:txBody>
          <a:bodyPr/>
          <a:lstStyle/>
          <a:p>
            <a:r>
              <a:rPr lang="en-US" dirty="0"/>
              <a:t>https://www.youtube.com/watch?v=b5CPd1_r03s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1731" y="1090832"/>
            <a:ext cx="8928538" cy="911389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  <a:cs typeface="Comic Sans MS" panose="030F0702030302020204" pitchFamily="66" charset="0"/>
              </a:rPr>
              <a:t>Excuse me are these your teeth?</a:t>
            </a:r>
          </a:p>
        </p:txBody>
      </p:sp>
      <p:pic>
        <p:nvPicPr>
          <p:cNvPr id="4" name="Picture 3" descr="Image result for animal jaw and teeth bon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743" y="2002221"/>
            <a:ext cx="4296514" cy="2864343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31731" y="5203371"/>
            <a:ext cx="9820040" cy="98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omic Sans MS" panose="030F0702030302020204" pitchFamily="66" charset="0"/>
              </a:rPr>
              <a:t>No? Who do you think they belong to?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6269" y="157163"/>
            <a:ext cx="1077277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omic Sans MS" panose="030F0702030302020204" pitchFamily="66" charset="0"/>
              </a:rPr>
              <a:t>Feel your teeth with your tongue. </a:t>
            </a:r>
          </a:p>
          <a:p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omic Sans MS" panose="030F0702030302020204" pitchFamily="66" charset="0"/>
              </a:rPr>
              <a:t>Do all your teeth feel the same?</a:t>
            </a:r>
          </a:p>
        </p:txBody>
      </p:sp>
      <p:pic>
        <p:nvPicPr>
          <p:cNvPr id="2050" name="Picture 2" descr="Image result for human jaw and tee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260" y="2653030"/>
            <a:ext cx="5046980" cy="378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38960"/>
            <a:ext cx="6911975" cy="3345180"/>
          </a:xfrm>
        </p:spPr>
        <p:txBody>
          <a:bodyPr>
            <a:normAutofit fontScale="90000" lnSpcReduction="10000"/>
          </a:bodyPr>
          <a:lstStyle/>
          <a:p>
            <a:r>
              <a:rPr lang="en-GB" altLang="en-US">
                <a:solidFill>
                  <a:srgbClr val="1D41D5"/>
                </a:solidFill>
                <a:latin typeface="Comic Sans MS" panose="030F0702030302020204" pitchFamily="66" charset="0"/>
                <a:cs typeface="Comic Sans MS" panose="030F0702030302020204" pitchFamily="66" charset="0"/>
              </a:rPr>
              <a:t>What do you know about teeth? </a:t>
            </a:r>
          </a:p>
          <a:p>
            <a:endParaRPr lang="en-GB" altLang="en-US">
              <a:solidFill>
                <a:srgbClr val="1D41D5"/>
              </a:solidFill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r>
              <a:rPr lang="en-GB" altLang="en-US">
                <a:solidFill>
                  <a:srgbClr val="1D41D5"/>
                </a:solidFill>
                <a:latin typeface="Comic Sans MS" panose="030F0702030302020204" pitchFamily="66" charset="0"/>
                <a:cs typeface="Comic Sans MS" panose="030F0702030302020204" pitchFamily="66" charset="0"/>
              </a:rPr>
              <a:t>How can we keep them healthy?</a:t>
            </a:r>
          </a:p>
          <a:p>
            <a:endParaRPr lang="en-GB" altLang="en-US">
              <a:solidFill>
                <a:srgbClr val="1D41D5"/>
              </a:solidFill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r>
              <a:rPr lang="en-GB" altLang="en-US">
                <a:solidFill>
                  <a:srgbClr val="1D41D5"/>
                </a:solidFill>
                <a:latin typeface="Comic Sans MS" panose="030F0702030302020204" pitchFamily="66" charset="0"/>
                <a:cs typeface="Comic Sans MS" panose="030F0702030302020204" pitchFamily="66" charset="0"/>
              </a:rPr>
              <a:t>Why do you think we have different types of teeth?</a:t>
            </a:r>
          </a:p>
          <a:p>
            <a:endParaRPr lang="en-GB" altLang="en-US">
              <a:solidFill>
                <a:srgbClr val="1D41D5"/>
              </a:solidFill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r>
              <a:rPr lang="en-GB" altLang="en-US">
                <a:solidFill>
                  <a:srgbClr val="1D41D5"/>
                </a:solidFill>
                <a:latin typeface="Comic Sans MS" panose="030F0702030302020204" pitchFamily="66" charset="0"/>
                <a:cs typeface="Comic Sans MS" panose="030F0702030302020204" pitchFamily="66" charset="0"/>
              </a:rPr>
              <a:t>What is their purpose?</a:t>
            </a:r>
            <a:r>
              <a:rPr lang="en-GB" altLang="en-US">
                <a:latin typeface="Comic Sans MS" panose="030F0702030302020204" pitchFamily="66" charset="0"/>
                <a:cs typeface="Comic Sans MS" panose="030F0702030302020204" pitchFamily="66" charset="0"/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214120" y="372110"/>
            <a:ext cx="4274185" cy="13417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3600">
                <a:latin typeface="Comic Sans MS" panose="030F0702030302020204" pitchFamily="66" charset="0"/>
                <a:cs typeface="Comic Sans MS" panose="030F0702030302020204" pitchFamily="66" charset="0"/>
              </a:rPr>
              <a:t>Partner talk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r="532" b="9004"/>
          <a:stretch>
            <a:fillRect/>
          </a:stretch>
        </p:blipFill>
        <p:spPr>
          <a:xfrm>
            <a:off x="8161020" y="1666240"/>
            <a:ext cx="2967990" cy="3792855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856615" y="5184140"/>
            <a:ext cx="7191375" cy="11988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altLang="en-US" sz="2400">
                <a:latin typeface="Comic Sans MS" panose="030F0702030302020204" pitchFamily="66" charset="0"/>
                <a:cs typeface="Comic Sans MS" panose="030F0702030302020204" pitchFamily="66" charset="0"/>
              </a:rPr>
              <a:t>Have a look at the diagram on the science display. Which part of the digestive system is linked to the teeth?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  <a:cs typeface="Comic Sans MS" panose="030F0702030302020204" pitchFamily="66" charset="0"/>
              </a:rPr>
              <a:t>Think of when you bite an apple...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  <a:cs typeface="Comic Sans MS" panose="030F0702030302020204" pitchFamily="66" charset="0"/>
              </a:rPr>
              <a:t>Which teeth do you use to bite, tear and chew. </a:t>
            </a:r>
          </a:p>
          <a:p>
            <a:endParaRPr lang="en-GB" altLang="en-US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r>
              <a:rPr lang="en-GB" altLang="en-US">
                <a:latin typeface="Comic Sans MS" panose="030F0702030302020204" pitchFamily="66" charset="0"/>
                <a:cs typeface="Comic Sans MS" panose="030F0702030302020204" pitchFamily="66" charset="0"/>
              </a:rPr>
              <a:t>Can you chew using your front teeth? Why not?</a:t>
            </a:r>
          </a:p>
          <a:p>
            <a:endParaRPr lang="en-GB" altLang="en-US">
              <a:latin typeface="Comic Sans MS" panose="030F0702030302020204" pitchFamily="66" charset="0"/>
              <a:cs typeface="Comic Sans MS" panose="030F0702030302020204" pitchFamily="66" charset="0"/>
            </a:endParaRPr>
          </a:p>
          <a:p>
            <a:pPr marL="0" indent="0">
              <a:buNone/>
            </a:pPr>
            <a:endParaRPr lang="en-GB" alt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49390" y="2169795"/>
            <a:ext cx="4949825" cy="32823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075" y="392014"/>
            <a:ext cx="1174908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 don’t need to worry about taking care of my baby teeth as I get new ones anyway!</a:t>
            </a:r>
          </a:p>
          <a:p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True or false?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0050" y="4195598"/>
            <a:ext cx="115681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False! </a:t>
            </a:r>
          </a:p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Poor dental care could cause other problems like gum disease and could also damage adult teeth (which are lying under the baby teeth waiting to emerge).</a:t>
            </a:r>
          </a:p>
        </p:txBody>
      </p:sp>
      <p:pic>
        <p:nvPicPr>
          <p:cNvPr id="7170" name="Picture 2" descr="Image result for baby tee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1884730"/>
            <a:ext cx="3352800" cy="268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155" y="4157915"/>
            <a:ext cx="11972925" cy="2508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So how can we keep our teeth healthy?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Brush your teeth twice a day</a:t>
            </a:r>
          </a:p>
          <a:p>
            <a:pPr marL="571500" indent="-571500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571500" indent="-571500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Avoid lots of sugary drinks and sweets</a:t>
            </a:r>
          </a:p>
          <a:p>
            <a:pPr marL="571500" indent="-571500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571500" indent="-571500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Visit the dentist regularly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124130" y="5697988"/>
            <a:ext cx="4970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https://www.youtube.com/watch?v=aOebfGGcjVw</a:t>
            </a:r>
          </a:p>
        </p:txBody>
      </p:sp>
      <p:pic>
        <p:nvPicPr>
          <p:cNvPr id="2050" name="Picture 2" descr="The simple 5-a-day diet: Easy way to get enough fruit and veg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475" y="1568998"/>
            <a:ext cx="26003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s Dentistry Really the Fourth Best Profession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30" y="4673600"/>
            <a:ext cx="28003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236" y="3545927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513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Office Theme</vt:lpstr>
      <vt:lpstr>LO: understand the function of teeth </vt:lpstr>
      <vt:lpstr>Key Vocabulary</vt:lpstr>
      <vt:lpstr>Watch the video and discuss as a class</vt:lpstr>
      <vt:lpstr>Excuse me are these your teeth?</vt:lpstr>
      <vt:lpstr>PowerPoint Presentation</vt:lpstr>
      <vt:lpstr>PowerPoint Presentation</vt:lpstr>
      <vt:lpstr>Think of when you bite an apple...</vt:lpstr>
      <vt:lpstr>PowerPoint Presentation</vt:lpstr>
      <vt:lpstr>So how can we keep our teeth healthy?</vt:lpstr>
      <vt:lpstr>The different types of teeth</vt:lpstr>
      <vt:lpstr>What about animal teeth…</vt:lpstr>
      <vt:lpstr>   Carnivores are animals that eat meat. They have sharp canine teeth that they use to tear meat, but fewer molars for chewing. Canine teeth are long and pointed - such as the ones you see when a lion or tiger roars.</vt:lpstr>
      <vt:lpstr>PowerPoint Presentation</vt:lpstr>
      <vt:lpstr>Plenary</vt:lpstr>
      <vt:lpstr>LO: To understand the function of teeth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Fareeaa Mouladad</dc:creator>
  <cp:lastModifiedBy>Ayesha Bilal</cp:lastModifiedBy>
  <cp:revision>28</cp:revision>
  <dcterms:created xsi:type="dcterms:W3CDTF">2020-06-24T11:56:00Z</dcterms:created>
  <dcterms:modified xsi:type="dcterms:W3CDTF">2020-09-11T13:05:07Z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