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8"/>
  </p:notesMasterIdLst>
  <p:handoutMasterIdLst>
    <p:handoutMasterId r:id="rId39"/>
  </p:handoutMasterIdLst>
  <p:sldIdLst>
    <p:sldId id="258" r:id="rId2"/>
    <p:sldId id="264" r:id="rId3"/>
    <p:sldId id="278" r:id="rId4"/>
    <p:sldId id="279" r:id="rId5"/>
    <p:sldId id="280" r:id="rId6"/>
    <p:sldId id="282" r:id="rId7"/>
    <p:sldId id="283" r:id="rId8"/>
    <p:sldId id="284" r:id="rId9"/>
    <p:sldId id="287" r:id="rId10"/>
    <p:sldId id="288"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09" r:id="rId32"/>
    <p:sldId id="310" r:id="rId33"/>
    <p:sldId id="311" r:id="rId34"/>
    <p:sldId id="312" r:id="rId35"/>
    <p:sldId id="313" r:id="rId36"/>
    <p:sldId id="267" r:id="rId37"/>
  </p:sldIdLst>
  <p:sldSz cx="9144000" cy="6858000" type="screen4x3"/>
  <p:notesSz cx="6858000" cy="9144000"/>
  <p:embeddedFontLst>
    <p:embeddedFont>
      <p:font typeface="Calibri" panose="020F0502020204030204" pitchFamily="34" charset="0"/>
      <p:regular r:id="rId40"/>
      <p:bold r:id="rId41"/>
      <p:italic r:id="rId42"/>
      <p:boldItalic r:id="rId43"/>
    </p:embeddedFont>
    <p:embeddedFont>
      <p:font typeface="Londrina Solid" panose="02000506000000020003" pitchFamily="2" charset="0"/>
      <p:regular r:id="rId44"/>
    </p:embeddedFont>
    <p:embeddedFont>
      <p:font typeface="Sassoon Infant Md" panose="02000603050000020003" pitchFamily="2" charset="0"/>
      <p:regular r:id="rId45"/>
    </p:embeddedFont>
    <p:embeddedFont>
      <p:font typeface="Sassoon Infant Rg" panose="02000803050000020003" pitchFamily="2" charset="0"/>
      <p:regular r:id="rId46"/>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CEEF"/>
    <a:srgbClr val="12D7DF"/>
    <a:srgbClr val="0278AE"/>
    <a:srgbClr val="9ECFE0"/>
    <a:srgbClr val="F65813"/>
    <a:srgbClr val="FAE524"/>
    <a:srgbClr val="BADFE9"/>
    <a:srgbClr val="9EF5CF"/>
    <a:srgbClr val="21A6F9"/>
    <a:srgbClr val="51DA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02" autoAdjust="0"/>
    <p:restoredTop sz="94660"/>
  </p:normalViewPr>
  <p:slideViewPr>
    <p:cSldViewPr snapToGrid="0" showGuides="1">
      <p:cViewPr varScale="1">
        <p:scale>
          <a:sx n="88" d="100"/>
          <a:sy n="88" d="100"/>
        </p:scale>
        <p:origin x="920" y="192"/>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10/07/2020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10/07/2020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8" name="Rounded Rectangle 17"/>
          <p:cNvSpPr/>
          <p:nvPr userDrawn="1"/>
        </p:nvSpPr>
        <p:spPr>
          <a:xfrm>
            <a:off x="760416"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Rounded Rectangle 18"/>
          <p:cNvSpPr/>
          <p:nvPr userDrawn="1"/>
        </p:nvSpPr>
        <p:spPr>
          <a:xfrm>
            <a:off x="3337553"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20" name="Rounded Rectangle 19"/>
          <p:cNvSpPr/>
          <p:nvPr userDrawn="1"/>
        </p:nvSpPr>
        <p:spPr>
          <a:xfrm>
            <a:off x="5914690"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ounded Rectangle 5"/>
          <p:cNvSpPr/>
          <p:nvPr userDrawn="1"/>
        </p:nvSpPr>
        <p:spPr>
          <a:xfrm>
            <a:off x="755650"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Rounded Rectangle 8"/>
          <p:cNvSpPr/>
          <p:nvPr userDrawn="1"/>
        </p:nvSpPr>
        <p:spPr>
          <a:xfrm>
            <a:off x="3332787"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1" name="Rounded Rectangle 10"/>
          <p:cNvSpPr/>
          <p:nvPr userDrawn="1"/>
        </p:nvSpPr>
        <p:spPr>
          <a:xfrm>
            <a:off x="5909924"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5"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755648" y="2494138"/>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flipH="1">
            <a:off x="3337552" y="2494138"/>
            <a:ext cx="2464127"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5909923" y="248161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755647"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3337553"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8"/>
          </p:nvPr>
        </p:nvSpPr>
        <p:spPr>
          <a:xfrm flipH="1">
            <a:off x="5909924"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4111493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3" name="Content Placeholder 2"/>
          <p:cNvSpPr>
            <a:spLocks noGrp="1"/>
          </p:cNvSpPr>
          <p:nvPr>
            <p:ph idx="1"/>
          </p:nvPr>
        </p:nvSpPr>
        <p:spPr>
          <a:xfrm>
            <a:off x="755649" y="1513946"/>
            <a:ext cx="2997201" cy="4569354"/>
          </a:xfrm>
          <a:prstGeom prst="roundRect">
            <a:avLst>
              <a:gd name="adj" fmla="val 1874"/>
            </a:avLst>
          </a:prstGeom>
        </p:spPr>
        <p:txBody>
          <a:bodyPr lIns="0" tIns="0" rIns="0" bIns="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3752850" y="4616560"/>
            <a:ext cx="2275417" cy="14667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Rectangle 8"/>
          <p:cNvSpPr/>
          <p:nvPr userDrawn="1"/>
        </p:nvSpPr>
        <p:spPr>
          <a:xfrm>
            <a:off x="3752850" y="3066910"/>
            <a:ext cx="2275417" cy="14601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11" name="Rectangle 10"/>
          <p:cNvSpPr/>
          <p:nvPr userDrawn="1"/>
        </p:nvSpPr>
        <p:spPr>
          <a:xfrm>
            <a:off x="3752850" y="1513945"/>
            <a:ext cx="2275417" cy="14634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3" name="Rectangle 22"/>
          <p:cNvSpPr/>
          <p:nvPr userDrawn="1"/>
        </p:nvSpPr>
        <p:spPr>
          <a:xfrm>
            <a:off x="6119282" y="4616560"/>
            <a:ext cx="2275417" cy="14667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4" name="Rectangle 23"/>
          <p:cNvSpPr/>
          <p:nvPr userDrawn="1"/>
        </p:nvSpPr>
        <p:spPr>
          <a:xfrm>
            <a:off x="6119282" y="3066910"/>
            <a:ext cx="2275417" cy="146011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25" name="Rectangle 24"/>
          <p:cNvSpPr/>
          <p:nvPr userDrawn="1"/>
        </p:nvSpPr>
        <p:spPr>
          <a:xfrm>
            <a:off x="6119282" y="1513945"/>
            <a:ext cx="2275417" cy="146342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Content Placeholder 2"/>
          <p:cNvSpPr>
            <a:spLocks noGrp="1"/>
          </p:cNvSpPr>
          <p:nvPr>
            <p:ph idx="13"/>
          </p:nvPr>
        </p:nvSpPr>
        <p:spPr>
          <a:xfrm flipH="1">
            <a:off x="3752849" y="1513944"/>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4"/>
          </p:nvPr>
        </p:nvSpPr>
        <p:spPr>
          <a:xfrm flipH="1">
            <a:off x="6117162" y="1513943"/>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5"/>
          </p:nvPr>
        </p:nvSpPr>
        <p:spPr>
          <a:xfrm flipH="1">
            <a:off x="3765547" y="3059085"/>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6117162" y="3062996"/>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3752849" y="4612048"/>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8"/>
          </p:nvPr>
        </p:nvSpPr>
        <p:spPr>
          <a:xfrm flipH="1">
            <a:off x="6117162" y="4616560"/>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856887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7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r>
              <a:rPr lang="en-GB" dirty="0"/>
              <a:t>Click to edit Master text styles</a:t>
            </a:r>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6" name="Rectangle 5"/>
          <p:cNvSpPr/>
          <p:nvPr userDrawn="1"/>
        </p:nvSpPr>
        <p:spPr>
          <a:xfrm>
            <a:off x="457197" y="1513944"/>
            <a:ext cx="8220075" cy="488209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sp>
        <p:nvSpPr>
          <p:cNvPr id="3" name="Content Placeholder 2"/>
          <p:cNvSpPr>
            <a:spLocks noGrp="1"/>
          </p:cNvSpPr>
          <p:nvPr>
            <p:ph idx="1"/>
          </p:nvPr>
        </p:nvSpPr>
        <p:spPr>
          <a:xfrm>
            <a:off x="457198" y="1513945"/>
            <a:ext cx="8220075" cy="4882093"/>
          </a:xfrm>
          <a:prstGeom prst="roundRect">
            <a:avLst>
              <a:gd name="adj" fmla="val 1874"/>
            </a:avLst>
          </a:prstGeom>
        </p:spPr>
        <p:txBody>
          <a:bodyPr tIns="25200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818133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755650" y="1513944"/>
            <a:ext cx="7632700" cy="457888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grpSp>
        <p:nvGrpSpPr>
          <p:cNvPr id="3" name="Group 2"/>
          <p:cNvGrpSpPr/>
          <p:nvPr userDrawn="1"/>
        </p:nvGrpSpPr>
        <p:grpSpPr>
          <a:xfrm>
            <a:off x="4002736" y="1738841"/>
            <a:ext cx="4189074" cy="4129086"/>
            <a:chOff x="4002736" y="1755885"/>
            <a:chExt cx="4189074" cy="4129086"/>
          </a:xfrm>
        </p:grpSpPr>
        <p:sp>
          <p:nvSpPr>
            <p:cNvPr id="9" name="Oval 8"/>
            <p:cNvSpPr/>
            <p:nvPr userDrawn="1"/>
          </p:nvSpPr>
          <p:spPr bwMode="auto">
            <a:xfrm>
              <a:off x="4002736" y="1755885"/>
              <a:ext cx="1998662"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sp>
          <p:nvSpPr>
            <p:cNvPr id="11" name="Oval 10"/>
            <p:cNvSpPr/>
            <p:nvPr userDrawn="1"/>
          </p:nvSpPr>
          <p:spPr bwMode="auto">
            <a:xfrm>
              <a:off x="6193147" y="1755885"/>
              <a:ext cx="1998663"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sp>
          <p:nvSpPr>
            <p:cNvPr id="12" name="Oval 11"/>
            <p:cNvSpPr/>
            <p:nvPr userDrawn="1"/>
          </p:nvSpPr>
          <p:spPr bwMode="auto">
            <a:xfrm>
              <a:off x="6193147" y="3886309"/>
              <a:ext cx="1997075"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sp>
          <p:nvSpPr>
            <p:cNvPr id="13" name="Oval 12"/>
            <p:cNvSpPr/>
            <p:nvPr userDrawn="1"/>
          </p:nvSpPr>
          <p:spPr bwMode="auto">
            <a:xfrm>
              <a:off x="4002736" y="3886309"/>
              <a:ext cx="1998663"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grpSp>
      <p:sp>
        <p:nvSpPr>
          <p:cNvPr id="14" name="Content Placeholder 2"/>
          <p:cNvSpPr>
            <a:spLocks noGrp="1"/>
          </p:cNvSpPr>
          <p:nvPr userDrawn="1">
            <p:ph idx="1"/>
          </p:nvPr>
        </p:nvSpPr>
        <p:spPr>
          <a:xfrm>
            <a:off x="755650" y="1513944"/>
            <a:ext cx="3048958"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userDrawn="1">
            <p:ph idx="10"/>
          </p:nvPr>
        </p:nvSpPr>
        <p:spPr>
          <a:xfrm>
            <a:off x="4012772" y="1736724"/>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1"/>
          </p:nvPr>
        </p:nvSpPr>
        <p:spPr>
          <a:xfrm>
            <a:off x="6197375" y="1736724"/>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2"/>
          </p:nvPr>
        </p:nvSpPr>
        <p:spPr>
          <a:xfrm>
            <a:off x="4012772" y="3868603"/>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3"/>
          </p:nvPr>
        </p:nvSpPr>
        <p:spPr>
          <a:xfrm>
            <a:off x="6197375" y="3868603"/>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68757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60233" y="1513945"/>
            <a:ext cx="3691606" cy="457888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9" name="Rectangle 8"/>
          <p:cNvSpPr/>
          <p:nvPr userDrawn="1"/>
        </p:nvSpPr>
        <p:spPr bwMode="auto">
          <a:xfrm>
            <a:off x="750885" y="1513945"/>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1" name="Rectangle 10"/>
          <p:cNvSpPr/>
          <p:nvPr userDrawn="1"/>
        </p:nvSpPr>
        <p:spPr bwMode="auto">
          <a:xfrm>
            <a:off x="750885" y="2678233"/>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2" name="Rectangle 11"/>
          <p:cNvSpPr/>
          <p:nvPr userDrawn="1"/>
        </p:nvSpPr>
        <p:spPr bwMode="auto">
          <a:xfrm>
            <a:off x="750885" y="3842521"/>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3" name="Rectangle 12"/>
          <p:cNvSpPr/>
          <p:nvPr userDrawn="1"/>
        </p:nvSpPr>
        <p:spPr bwMode="auto">
          <a:xfrm>
            <a:off x="750885" y="5006809"/>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0" name="Content Placeholder 2"/>
          <p:cNvSpPr>
            <a:spLocks noGrp="1"/>
          </p:cNvSpPr>
          <p:nvPr>
            <p:ph idx="10"/>
          </p:nvPr>
        </p:nvSpPr>
        <p:spPr>
          <a:xfrm>
            <a:off x="4660233" y="1513945"/>
            <a:ext cx="3691606" cy="4578879"/>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1"/>
          </p:nvPr>
        </p:nvSpPr>
        <p:spPr>
          <a:xfrm>
            <a:off x="754587" y="1513946"/>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2"/>
          </p:nvPr>
        </p:nvSpPr>
        <p:spPr>
          <a:xfrm>
            <a:off x="754587" y="2678233"/>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3"/>
          </p:nvPr>
        </p:nvSpPr>
        <p:spPr>
          <a:xfrm>
            <a:off x="754587" y="3842520"/>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4"/>
          </p:nvPr>
        </p:nvSpPr>
        <p:spPr>
          <a:xfrm>
            <a:off x="754587" y="5006808"/>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80618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2895600" y="1513944"/>
            <a:ext cx="5492750"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9" name="Rectangle 8"/>
          <p:cNvSpPr/>
          <p:nvPr userDrawn="1"/>
        </p:nvSpPr>
        <p:spPr>
          <a:xfrm>
            <a:off x="755650"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1" name="Rectangle 10"/>
          <p:cNvSpPr/>
          <p:nvPr userDrawn="1"/>
        </p:nvSpPr>
        <p:spPr>
          <a:xfrm>
            <a:off x="755650" y="1513944"/>
            <a:ext cx="2036763"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0" name="Content Placeholder 2"/>
          <p:cNvSpPr>
            <a:spLocks noGrp="1"/>
          </p:cNvSpPr>
          <p:nvPr>
            <p:ph idx="11"/>
          </p:nvPr>
        </p:nvSpPr>
        <p:spPr>
          <a:xfrm>
            <a:off x="750884" y="1513945"/>
            <a:ext cx="2041529" cy="28793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2"/>
          </p:nvPr>
        </p:nvSpPr>
        <p:spPr>
          <a:xfrm>
            <a:off x="2895600" y="1513946"/>
            <a:ext cx="5492750" cy="2879334"/>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3"/>
          </p:nvPr>
        </p:nvSpPr>
        <p:spPr>
          <a:xfrm>
            <a:off x="750884" y="4481512"/>
            <a:ext cx="7637466" cy="1611312"/>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898567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755650" y="1513945"/>
            <a:ext cx="2852738" cy="457888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7" name="Rectangle 6"/>
          <p:cNvSpPr/>
          <p:nvPr userDrawn="1"/>
        </p:nvSpPr>
        <p:spPr>
          <a:xfrm>
            <a:off x="3683001" y="461427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2" name="Rectangle 11"/>
          <p:cNvSpPr/>
          <p:nvPr userDrawn="1"/>
        </p:nvSpPr>
        <p:spPr>
          <a:xfrm>
            <a:off x="3683001" y="1519198"/>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3" name="Rectangle 12"/>
          <p:cNvSpPr/>
          <p:nvPr userDrawn="1"/>
        </p:nvSpPr>
        <p:spPr>
          <a:xfrm>
            <a:off x="3683001" y="306673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9" name="Content Placeholder 2"/>
          <p:cNvSpPr>
            <a:spLocks noGrp="1"/>
          </p:cNvSpPr>
          <p:nvPr>
            <p:ph idx="12"/>
          </p:nvPr>
        </p:nvSpPr>
        <p:spPr>
          <a:xfrm>
            <a:off x="3682999" y="1513946"/>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3"/>
          </p:nvPr>
        </p:nvSpPr>
        <p:spPr>
          <a:xfrm>
            <a:off x="3682999" y="3061487"/>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1" name="Content Placeholder 2"/>
          <p:cNvSpPr>
            <a:spLocks noGrp="1"/>
          </p:cNvSpPr>
          <p:nvPr>
            <p:ph idx="14"/>
          </p:nvPr>
        </p:nvSpPr>
        <p:spPr>
          <a:xfrm>
            <a:off x="3682999" y="4609027"/>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a:off x="755651" y="1513946"/>
            <a:ext cx="2852738" cy="4578879"/>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49762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12104" y="1513946"/>
            <a:ext cx="3776245" cy="28158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7" name="Rectangle 6"/>
          <p:cNvSpPr/>
          <p:nvPr userDrawn="1"/>
        </p:nvSpPr>
        <p:spPr>
          <a:xfrm>
            <a:off x="755650"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9" name="Rectangle 8"/>
          <p:cNvSpPr/>
          <p:nvPr userDrawn="1"/>
        </p:nvSpPr>
        <p:spPr>
          <a:xfrm>
            <a:off x="755650"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1" name="Rectangle 10"/>
          <p:cNvSpPr/>
          <p:nvPr userDrawn="1"/>
        </p:nvSpPr>
        <p:spPr>
          <a:xfrm>
            <a:off x="2683877"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0" name="Content Placeholder 2"/>
          <p:cNvSpPr>
            <a:spLocks noGrp="1"/>
          </p:cNvSpPr>
          <p:nvPr>
            <p:ph idx="12"/>
          </p:nvPr>
        </p:nvSpPr>
        <p:spPr>
          <a:xfrm>
            <a:off x="4612104" y="1513946"/>
            <a:ext cx="3776245" cy="2815834"/>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755651" y="1513945"/>
            <a:ext cx="1835149" cy="28158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a:off x="755650" y="4418012"/>
            <a:ext cx="7632699" cy="1674812"/>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2683877" y="1513945"/>
            <a:ext cx="1835149" cy="28158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613484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503238" y="2502606"/>
            <a:ext cx="8137525"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7"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0"/>
          </p:nvPr>
        </p:nvSpPr>
        <p:spPr>
          <a:xfrm>
            <a:off x="760416" y="5125507"/>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3"/>
          </p:nvPr>
        </p:nvSpPr>
        <p:spPr>
          <a:xfrm flipH="1">
            <a:off x="503236" y="2502605"/>
            <a:ext cx="8137526" cy="258762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403606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2" r:id="rId4"/>
    <p:sldLayoutId id="2147483671" r:id="rId5"/>
    <p:sldLayoutId id="2147483667" r:id="rId6"/>
    <p:sldLayoutId id="2147483668" r:id="rId7"/>
    <p:sldLayoutId id="2147483669" r:id="rId8"/>
    <p:sldLayoutId id="2147483670" r:id="rId9"/>
    <p:sldLayoutId id="2147483673" r:id="rId10"/>
    <p:sldLayoutId id="2147483674" r:id="rId11"/>
    <p:sldLayoutId id="2147483663" r:id="rId12"/>
    <p:sldLayoutId id="2147483666" r:id="rId13"/>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23164"/>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You now need to think of some national anthem lyrics to symbolise your island.</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1414" b="5303"/>
          <a:stretch/>
        </p:blipFill>
        <p:spPr>
          <a:xfrm>
            <a:off x="4695568" y="1641903"/>
            <a:ext cx="3857423" cy="4507639"/>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sz="3600" dirty="0"/>
              <a:t>Composing Your National Anthem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03326">
            <a:off x="6966161" y="2120233"/>
            <a:ext cx="856991" cy="59818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326">
            <a:off x="4911146" y="2279021"/>
            <a:ext cx="548762" cy="383036"/>
          </a:xfrm>
          <a:prstGeom prst="rect">
            <a:avLst/>
          </a:prstGeom>
        </p:spPr>
      </p:pic>
      <p:sp>
        <p:nvSpPr>
          <p:cNvPr id="10" name="Rounded Rectangle 9"/>
          <p:cNvSpPr/>
          <p:nvPr/>
        </p:nvSpPr>
        <p:spPr>
          <a:xfrm>
            <a:off x="883302" y="2532145"/>
            <a:ext cx="3544501" cy="307782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r>
              <a:rPr lang="en-GB" b="1" dirty="0">
                <a:solidFill>
                  <a:schemeClr val="tx1"/>
                </a:solidFill>
              </a:rPr>
              <a:t>They could relate to…</a:t>
            </a:r>
          </a:p>
          <a:p>
            <a:pPr marL="252000" indent="-144000">
              <a:spcAft>
                <a:spcPts val="600"/>
              </a:spcAft>
              <a:buFont typeface="Arial" panose="020B0604020202020204" pitchFamily="34" charset="0"/>
              <a:buChar char="•"/>
            </a:pPr>
            <a:r>
              <a:rPr lang="en-GB" dirty="0">
                <a:solidFill>
                  <a:schemeClr val="tx1"/>
                </a:solidFill>
              </a:rPr>
              <a:t>your island’s landscape;</a:t>
            </a:r>
          </a:p>
          <a:p>
            <a:pPr marL="252000" indent="-144000">
              <a:spcAft>
                <a:spcPts val="600"/>
              </a:spcAft>
              <a:buFont typeface="Arial" panose="020B0604020202020204" pitchFamily="34" charset="0"/>
              <a:buChar char="•"/>
            </a:pPr>
            <a:r>
              <a:rPr lang="en-GB" dirty="0">
                <a:solidFill>
                  <a:schemeClr val="tx1"/>
                </a:solidFill>
              </a:rPr>
              <a:t>your island’s history;</a:t>
            </a:r>
          </a:p>
          <a:p>
            <a:pPr marL="252000" indent="-144000">
              <a:spcAft>
                <a:spcPts val="600"/>
              </a:spcAft>
              <a:buFont typeface="Arial" panose="020B0604020202020204" pitchFamily="34" charset="0"/>
              <a:buChar char="•"/>
            </a:pPr>
            <a:r>
              <a:rPr lang="en-GB" dirty="0">
                <a:solidFill>
                  <a:schemeClr val="tx1"/>
                </a:solidFill>
              </a:rPr>
              <a:t>your island’s values or a country motto;</a:t>
            </a:r>
          </a:p>
          <a:p>
            <a:pPr marL="108000">
              <a:spcAft>
                <a:spcPts val="600"/>
              </a:spcAft>
            </a:pPr>
            <a:r>
              <a:rPr lang="en-GB" dirty="0">
                <a:solidFill>
                  <a:schemeClr val="tx1"/>
                </a:solidFill>
              </a:rPr>
              <a:t>and/or</a:t>
            </a:r>
          </a:p>
          <a:p>
            <a:pPr marL="252000" indent="-144000">
              <a:spcAft>
                <a:spcPts val="600"/>
              </a:spcAft>
              <a:buFont typeface="Arial" panose="020B0604020202020204" pitchFamily="34" charset="0"/>
              <a:buChar char="•"/>
            </a:pPr>
            <a:r>
              <a:rPr lang="en-GB" dirty="0">
                <a:solidFill>
                  <a:schemeClr val="tx1"/>
                </a:solidFill>
              </a:rPr>
              <a:t>the person who discovered your island… you!</a:t>
            </a:r>
          </a:p>
        </p:txBody>
      </p:sp>
    </p:spTree>
    <p:extLst>
      <p:ext uri="{BB962C8B-B14F-4D97-AF65-F5344CB8AC3E}">
        <p14:creationId xmlns:p14="http://schemas.microsoft.com/office/powerpoint/2010/main" val="2289768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sz="3600" dirty="0"/>
              <a:t>Your Nation’s Identity</a:t>
            </a:r>
          </a:p>
        </p:txBody>
      </p:sp>
      <p:sp>
        <p:nvSpPr>
          <p:cNvPr id="5" name="Rectangle 4"/>
          <p:cNvSpPr/>
          <p:nvPr/>
        </p:nvSpPr>
        <p:spPr>
          <a:xfrm>
            <a:off x="503238" y="1416908"/>
            <a:ext cx="8137525" cy="4928330"/>
          </a:xfrm>
          <a:prstGeom prst="rect">
            <a:avLst/>
          </a:prstGeom>
          <a:solidFill>
            <a:srgbClr val="21A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8075" y="1629593"/>
            <a:ext cx="6367849" cy="4502959"/>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3047"/>
          <a:stretch/>
        </p:blipFill>
        <p:spPr>
          <a:xfrm>
            <a:off x="6444067" y="1629593"/>
            <a:ext cx="2699933" cy="4986002"/>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8019"/>
          <a:stretch/>
        </p:blipFill>
        <p:spPr>
          <a:xfrm>
            <a:off x="1" y="3229629"/>
            <a:ext cx="2158312" cy="3628371"/>
          </a:xfrm>
          <a:prstGeom prst="rect">
            <a:avLst/>
          </a:prstGeom>
        </p:spPr>
      </p:pic>
    </p:spTree>
    <p:extLst>
      <p:ext uri="{BB962C8B-B14F-4D97-AF65-F5344CB8AC3E}">
        <p14:creationId xmlns:p14="http://schemas.microsoft.com/office/powerpoint/2010/main" val="66969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761" r="4550" b="3151"/>
          <a:stretch/>
        </p:blipFill>
        <p:spPr>
          <a:xfrm>
            <a:off x="503238" y="460927"/>
            <a:ext cx="8137525" cy="5884312"/>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sz="3600" dirty="0"/>
              <a:t>Reflection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578" y="1736168"/>
            <a:ext cx="5345698" cy="4609070"/>
          </a:xfrm>
          <a:prstGeom prst="rect">
            <a:avLst/>
          </a:prstGeom>
        </p:spPr>
      </p:pic>
      <p:sp>
        <p:nvSpPr>
          <p:cNvPr id="6" name="Rectangle 5"/>
          <p:cNvSpPr/>
          <p:nvPr/>
        </p:nvSpPr>
        <p:spPr>
          <a:xfrm>
            <a:off x="1560705" y="2661899"/>
            <a:ext cx="4572000" cy="2339102"/>
          </a:xfrm>
          <a:prstGeom prst="rect">
            <a:avLst/>
          </a:prstGeom>
        </p:spPr>
        <p:txBody>
          <a:bodyPr>
            <a:spAutoFit/>
          </a:bodyPr>
          <a:lstStyle/>
          <a:p>
            <a:pPr marL="108000">
              <a:spcAft>
                <a:spcPts val="600"/>
              </a:spcAft>
            </a:pPr>
            <a:r>
              <a:rPr lang="en-GB" b="1" dirty="0"/>
              <a:t>Reflection Questions</a:t>
            </a:r>
          </a:p>
          <a:p>
            <a:pPr marL="252000" indent="-144000">
              <a:spcAft>
                <a:spcPts val="600"/>
              </a:spcAft>
              <a:buFont typeface="Arial" panose="020B0604020202020204" pitchFamily="34" charset="0"/>
              <a:buChar char="•"/>
            </a:pPr>
            <a:r>
              <a:rPr lang="en-GB" dirty="0"/>
              <a:t>How did you design your flag? Why?</a:t>
            </a:r>
          </a:p>
          <a:p>
            <a:pPr marL="252000" indent="-144000">
              <a:spcAft>
                <a:spcPts val="600"/>
              </a:spcAft>
              <a:buFont typeface="Arial" panose="020B0604020202020204" pitchFamily="34" charset="0"/>
              <a:buChar char="•"/>
            </a:pPr>
            <a:r>
              <a:rPr lang="en-GB" dirty="0"/>
              <a:t>What do the colours represent on your flag?</a:t>
            </a:r>
          </a:p>
          <a:p>
            <a:pPr marL="252000" indent="-144000">
              <a:spcAft>
                <a:spcPts val="600"/>
              </a:spcAft>
              <a:buFont typeface="Arial" panose="020B0604020202020204" pitchFamily="34" charset="0"/>
              <a:buChar char="•"/>
            </a:pPr>
            <a:r>
              <a:rPr lang="en-GB" dirty="0"/>
              <a:t>Who would like to share their national anthem?</a:t>
            </a:r>
          </a:p>
          <a:p>
            <a:pPr marL="252000" indent="-144000">
              <a:spcAft>
                <a:spcPts val="600"/>
              </a:spcAft>
              <a:buFont typeface="Arial" panose="020B0604020202020204" pitchFamily="34" charset="0"/>
              <a:buChar char="•"/>
            </a:pPr>
            <a:r>
              <a:rPr lang="en-GB" dirty="0"/>
              <a:t>What specific words have you used in your song? Why?</a:t>
            </a:r>
          </a:p>
        </p:txBody>
      </p:sp>
    </p:spTree>
    <p:extLst>
      <p:ext uri="{BB962C8B-B14F-4D97-AF65-F5344CB8AC3E}">
        <p14:creationId xmlns:p14="http://schemas.microsoft.com/office/powerpoint/2010/main" val="3641310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3237" y="2685535"/>
            <a:ext cx="8137525" cy="1524000"/>
          </a:xfrm>
          <a:prstGeom prst="rect">
            <a:avLst/>
          </a:prstGeom>
          <a:solidFill>
            <a:srgbClr val="9EC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7705"/>
          <a:stretch/>
        </p:blipFill>
        <p:spPr>
          <a:xfrm>
            <a:off x="503238" y="2685535"/>
            <a:ext cx="8137524" cy="365970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18126">
            <a:off x="1409402" y="2065729"/>
            <a:ext cx="2156263" cy="2113005"/>
          </a:xfrm>
          <a:prstGeom prst="rect">
            <a:avLst/>
          </a:prstGeom>
        </p:spPr>
      </p:pic>
      <p:sp>
        <p:nvSpPr>
          <p:cNvPr id="21" name="Title 20"/>
          <p:cNvSpPr>
            <a:spLocks noGrp="1"/>
          </p:cNvSpPr>
          <p:nvPr>
            <p:ph type="title"/>
          </p:nvPr>
        </p:nvSpPr>
        <p:spPr>
          <a:xfrm>
            <a:off x="457198" y="576011"/>
            <a:ext cx="8220075" cy="994306"/>
          </a:xfrm>
        </p:spPr>
        <p:txBody>
          <a:bodyPr/>
          <a:lstStyle/>
          <a:p>
            <a:pPr algn="ctr"/>
            <a:r>
              <a:rPr lang="en-GB" sz="3600" dirty="0"/>
              <a:t>Lesson 4: The Island Rules</a:t>
            </a:r>
          </a:p>
        </p:txBody>
      </p:sp>
      <p:sp>
        <p:nvSpPr>
          <p:cNvPr id="2" name="Rounded Rectangle 1"/>
          <p:cNvSpPr/>
          <p:nvPr/>
        </p:nvSpPr>
        <p:spPr>
          <a:xfrm>
            <a:off x="503237" y="1449404"/>
            <a:ext cx="8137525" cy="123613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b="1" dirty="0">
                <a:solidFill>
                  <a:schemeClr val="tx1"/>
                </a:solidFill>
              </a:rPr>
              <a:t>Why do countries have rules and laws?</a:t>
            </a:r>
          </a:p>
          <a:p>
            <a:pPr algn="ctr">
              <a:spcAft>
                <a:spcPts val="600"/>
              </a:spcAft>
            </a:pPr>
            <a:r>
              <a:rPr lang="en-GB" dirty="0">
                <a:solidFill>
                  <a:schemeClr val="tx1"/>
                </a:solidFill>
              </a:rPr>
              <a:t>If your island is going to start to have inhabitants who live there, do you need to set some laws for them to live by?</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47837"/>
          <a:stretch/>
        </p:blipFill>
        <p:spPr>
          <a:xfrm>
            <a:off x="3220687" y="2767913"/>
            <a:ext cx="2693096" cy="357732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31965"/>
          <a:stretch/>
        </p:blipFill>
        <p:spPr>
          <a:xfrm rot="10800000">
            <a:off x="6724462" y="3558928"/>
            <a:ext cx="2419538" cy="278631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31965"/>
          <a:stretch/>
        </p:blipFill>
        <p:spPr>
          <a:xfrm rot="10800000" flipH="1">
            <a:off x="5430020" y="3551622"/>
            <a:ext cx="2419538" cy="278631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31965"/>
          <a:stretch/>
        </p:blipFill>
        <p:spPr>
          <a:xfrm rot="10800000">
            <a:off x="6472843" y="3544315"/>
            <a:ext cx="2419538" cy="278631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31965"/>
          <a:stretch/>
        </p:blipFill>
        <p:spPr>
          <a:xfrm rot="10800000">
            <a:off x="433959" y="3558928"/>
            <a:ext cx="2419538" cy="2786310"/>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31965"/>
          <a:stretch/>
        </p:blipFill>
        <p:spPr>
          <a:xfrm rot="10800000">
            <a:off x="700009" y="3558928"/>
            <a:ext cx="2419538" cy="2786310"/>
          </a:xfrm>
          <a:prstGeom prst="rect">
            <a:avLst/>
          </a:prstGeom>
        </p:spPr>
      </p:pic>
    </p:spTree>
    <p:extLst>
      <p:ext uri="{BB962C8B-B14F-4D97-AF65-F5344CB8AC3E}">
        <p14:creationId xmlns:p14="http://schemas.microsoft.com/office/powerpoint/2010/main" val="1268538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175"/>
          <a:stretch/>
        </p:blipFill>
        <p:spPr>
          <a:xfrm>
            <a:off x="503238" y="1425017"/>
            <a:ext cx="8137525" cy="4917767"/>
          </a:xfrm>
          <a:prstGeom prst="rect">
            <a:avLst/>
          </a:prstGeom>
        </p:spPr>
      </p:pic>
      <p:sp>
        <p:nvSpPr>
          <p:cNvPr id="2" name="Rounded Rectangle 1"/>
          <p:cNvSpPr/>
          <p:nvPr/>
        </p:nvSpPr>
        <p:spPr>
          <a:xfrm>
            <a:off x="503238" y="1425017"/>
            <a:ext cx="8137525" cy="723164"/>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There are many reasons why countries need laws. These include:</a:t>
            </a:r>
          </a:p>
        </p:txBody>
      </p:sp>
      <p:sp>
        <p:nvSpPr>
          <p:cNvPr id="21" name="Title 20"/>
          <p:cNvSpPr>
            <a:spLocks noGrp="1"/>
          </p:cNvSpPr>
          <p:nvPr>
            <p:ph type="title"/>
          </p:nvPr>
        </p:nvSpPr>
        <p:spPr>
          <a:xfrm>
            <a:off x="457198" y="512763"/>
            <a:ext cx="8220075" cy="994306"/>
          </a:xfrm>
        </p:spPr>
        <p:txBody>
          <a:bodyPr/>
          <a:lstStyle/>
          <a:p>
            <a:pPr algn="ctr"/>
            <a:r>
              <a:rPr lang="en-GB" sz="3600" dirty="0"/>
              <a:t>Why Do You Need a Legal System?</a:t>
            </a:r>
          </a:p>
        </p:txBody>
      </p:sp>
      <p:sp>
        <p:nvSpPr>
          <p:cNvPr id="10" name="Rounded Rectangle 9"/>
          <p:cNvSpPr/>
          <p:nvPr/>
        </p:nvSpPr>
        <p:spPr>
          <a:xfrm>
            <a:off x="3917057" y="2517100"/>
            <a:ext cx="4405390" cy="3094298"/>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252000" indent="-144000">
              <a:spcAft>
                <a:spcPts val="600"/>
              </a:spcAft>
              <a:buFont typeface="Arial" panose="020B0604020202020204" pitchFamily="34" charset="0"/>
              <a:buChar char="•"/>
            </a:pPr>
            <a:r>
              <a:rPr lang="en-GB" dirty="0">
                <a:solidFill>
                  <a:schemeClr val="tx1"/>
                </a:solidFill>
              </a:rPr>
              <a:t>To prevent anti-social and unacceptable behaviour.</a:t>
            </a:r>
          </a:p>
          <a:p>
            <a:pPr marL="252000" indent="-144000">
              <a:spcAft>
                <a:spcPts val="600"/>
              </a:spcAft>
              <a:buFont typeface="Arial" panose="020B0604020202020204" pitchFamily="34" charset="0"/>
              <a:buChar char="•"/>
            </a:pPr>
            <a:r>
              <a:rPr lang="en-GB" dirty="0">
                <a:solidFill>
                  <a:schemeClr val="tx1"/>
                </a:solidFill>
              </a:rPr>
              <a:t>To identify who should rightfully own items and property.</a:t>
            </a:r>
          </a:p>
          <a:p>
            <a:pPr marL="252000" indent="-144000">
              <a:spcAft>
                <a:spcPts val="600"/>
              </a:spcAft>
              <a:buFont typeface="Arial" panose="020B0604020202020204" pitchFamily="34" charset="0"/>
              <a:buChar char="•"/>
            </a:pPr>
            <a:r>
              <a:rPr lang="en-GB" dirty="0">
                <a:solidFill>
                  <a:schemeClr val="tx1"/>
                </a:solidFill>
              </a:rPr>
              <a:t>To regulate family and personal relationships e.g. getting married, inheritance etc.</a:t>
            </a:r>
          </a:p>
          <a:p>
            <a:pPr marL="252000" indent="-144000">
              <a:spcAft>
                <a:spcPts val="600"/>
              </a:spcAft>
              <a:buFont typeface="Arial" panose="020B0604020202020204" pitchFamily="34" charset="0"/>
              <a:buChar char="•"/>
            </a:pPr>
            <a:r>
              <a:rPr lang="en-GB" dirty="0">
                <a:solidFill>
                  <a:schemeClr val="tx1"/>
                </a:solidFill>
              </a:rPr>
              <a:t>To provide a means for citizens to resolve disputes with other citizens.</a:t>
            </a:r>
          </a:p>
        </p:txBody>
      </p:sp>
    </p:spTree>
    <p:extLst>
      <p:ext uri="{BB962C8B-B14F-4D97-AF65-F5344CB8AC3E}">
        <p14:creationId xmlns:p14="http://schemas.microsoft.com/office/powerpoint/2010/main" val="912377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b="53514"/>
          <a:stretch/>
        </p:blipFill>
        <p:spPr>
          <a:xfrm>
            <a:off x="2942322" y="3708251"/>
            <a:ext cx="2956655" cy="2636987"/>
          </a:xfrm>
          <a:prstGeom prst="rect">
            <a:avLst/>
          </a:prstGeom>
        </p:spPr>
      </p:pic>
      <p:sp>
        <p:nvSpPr>
          <p:cNvPr id="21" name="Title 20"/>
          <p:cNvSpPr>
            <a:spLocks noGrp="1"/>
          </p:cNvSpPr>
          <p:nvPr>
            <p:ph type="title"/>
          </p:nvPr>
        </p:nvSpPr>
        <p:spPr>
          <a:xfrm>
            <a:off x="457198" y="576011"/>
            <a:ext cx="8220075" cy="994306"/>
          </a:xfrm>
        </p:spPr>
        <p:txBody>
          <a:bodyPr/>
          <a:lstStyle/>
          <a:p>
            <a:pPr algn="ctr"/>
            <a:r>
              <a:rPr lang="en-GB" sz="3600" dirty="0"/>
              <a:t>Setting the Rules</a:t>
            </a:r>
          </a:p>
        </p:txBody>
      </p:sp>
      <p:sp>
        <p:nvSpPr>
          <p:cNvPr id="2" name="Rounded Rectangle 1"/>
          <p:cNvSpPr/>
          <p:nvPr/>
        </p:nvSpPr>
        <p:spPr>
          <a:xfrm>
            <a:off x="503237" y="1449405"/>
            <a:ext cx="8137525" cy="799526"/>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b="1" dirty="0">
                <a:solidFill>
                  <a:schemeClr val="tx1"/>
                </a:solidFill>
              </a:rPr>
              <a:t>What rules and laws will your people live by?</a:t>
            </a:r>
            <a:endParaRPr lang="en-GB" dirty="0">
              <a:solidFill>
                <a:schemeClr val="tx1"/>
              </a:solidFill>
            </a:endParaRPr>
          </a:p>
        </p:txBody>
      </p:sp>
      <p:sp>
        <p:nvSpPr>
          <p:cNvPr id="5" name="Cloud Callout 4"/>
          <p:cNvSpPr/>
          <p:nvPr/>
        </p:nvSpPr>
        <p:spPr>
          <a:xfrm>
            <a:off x="5898977" y="2517328"/>
            <a:ext cx="2643616" cy="1507515"/>
          </a:xfrm>
          <a:prstGeom prst="cloudCallout">
            <a:avLst>
              <a:gd name="adj1" fmla="val -78397"/>
              <a:gd name="adj2" fmla="val 56614"/>
            </a:avLst>
          </a:prstGeom>
          <a:solidFill>
            <a:schemeClr val="bg1"/>
          </a:solidFill>
          <a:ln w="28575">
            <a:solidFill>
              <a:srgbClr val="9E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Will children be required to go to school? </a:t>
            </a:r>
          </a:p>
        </p:txBody>
      </p:sp>
      <p:sp>
        <p:nvSpPr>
          <p:cNvPr id="15" name="Cloud Callout 14"/>
          <p:cNvSpPr/>
          <p:nvPr/>
        </p:nvSpPr>
        <p:spPr>
          <a:xfrm>
            <a:off x="5493908" y="4610015"/>
            <a:ext cx="3146854" cy="1482810"/>
          </a:xfrm>
          <a:prstGeom prst="cloudCallout">
            <a:avLst>
              <a:gd name="adj1" fmla="val -56322"/>
              <a:gd name="adj2" fmla="val -74998"/>
            </a:avLst>
          </a:prstGeom>
          <a:solidFill>
            <a:schemeClr val="bg1"/>
          </a:solidFill>
          <a:ln w="28575">
            <a:solidFill>
              <a:srgbClr val="9E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Will people be allowed to own weapons?</a:t>
            </a:r>
          </a:p>
        </p:txBody>
      </p:sp>
      <p:sp>
        <p:nvSpPr>
          <p:cNvPr id="16" name="Cloud Callout 15"/>
          <p:cNvSpPr/>
          <p:nvPr/>
        </p:nvSpPr>
        <p:spPr>
          <a:xfrm>
            <a:off x="3353938" y="2195463"/>
            <a:ext cx="2508528" cy="1421509"/>
          </a:xfrm>
          <a:prstGeom prst="cloudCallout">
            <a:avLst>
              <a:gd name="adj1" fmla="val 9447"/>
              <a:gd name="adj2" fmla="val 87526"/>
            </a:avLst>
          </a:prstGeom>
          <a:solidFill>
            <a:schemeClr val="bg1"/>
          </a:solidFill>
          <a:ln w="28575">
            <a:solidFill>
              <a:srgbClr val="9E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Will people have ‘freedom of speech’?</a:t>
            </a:r>
          </a:p>
        </p:txBody>
      </p:sp>
      <p:sp>
        <p:nvSpPr>
          <p:cNvPr id="17" name="Cloud Callout 16"/>
          <p:cNvSpPr/>
          <p:nvPr/>
        </p:nvSpPr>
        <p:spPr>
          <a:xfrm>
            <a:off x="659027" y="2340210"/>
            <a:ext cx="2617185" cy="1902276"/>
          </a:xfrm>
          <a:prstGeom prst="cloudCallout">
            <a:avLst>
              <a:gd name="adj1" fmla="val 77126"/>
              <a:gd name="adj2" fmla="val 53005"/>
            </a:avLst>
          </a:prstGeom>
          <a:solidFill>
            <a:schemeClr val="bg1"/>
          </a:solidFill>
          <a:ln w="28575">
            <a:solidFill>
              <a:srgbClr val="9E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Will there be age restrictions on doing certain activities?</a:t>
            </a:r>
          </a:p>
        </p:txBody>
      </p:sp>
      <p:sp>
        <p:nvSpPr>
          <p:cNvPr id="18" name="Cloud Callout 17"/>
          <p:cNvSpPr/>
          <p:nvPr/>
        </p:nvSpPr>
        <p:spPr>
          <a:xfrm>
            <a:off x="659028" y="4288609"/>
            <a:ext cx="2800864" cy="1667348"/>
          </a:xfrm>
          <a:prstGeom prst="cloudCallout">
            <a:avLst>
              <a:gd name="adj1" fmla="val 75655"/>
              <a:gd name="adj2" fmla="val -36915"/>
            </a:avLst>
          </a:prstGeom>
          <a:solidFill>
            <a:schemeClr val="bg1"/>
          </a:solidFill>
          <a:ln w="28575">
            <a:solidFill>
              <a:srgbClr val="9E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will people be punished for breaking the law?</a:t>
            </a:r>
          </a:p>
        </p:txBody>
      </p:sp>
    </p:spTree>
    <p:extLst>
      <p:ext uri="{BB962C8B-B14F-4D97-AF65-F5344CB8AC3E}">
        <p14:creationId xmlns:p14="http://schemas.microsoft.com/office/powerpoint/2010/main" val="30680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sz="3600" dirty="0"/>
              <a:t>Your Nation’s Identity</a:t>
            </a:r>
          </a:p>
        </p:txBody>
      </p:sp>
      <p:sp>
        <p:nvSpPr>
          <p:cNvPr id="5" name="Rectangle 4"/>
          <p:cNvSpPr/>
          <p:nvPr/>
        </p:nvSpPr>
        <p:spPr>
          <a:xfrm>
            <a:off x="503238" y="1416908"/>
            <a:ext cx="8137525" cy="4928330"/>
          </a:xfrm>
          <a:prstGeom prst="rect">
            <a:avLst/>
          </a:prstGeom>
          <a:solidFill>
            <a:srgbClr val="21A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503238" y="1408082"/>
            <a:ext cx="8137525" cy="986197"/>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Design a poster that gives details of the most important laws on your island.</a:t>
            </a:r>
          </a:p>
          <a:p>
            <a:pPr algn="ctr">
              <a:spcAft>
                <a:spcPts val="600"/>
              </a:spcAft>
            </a:pPr>
            <a:r>
              <a:rPr lang="en-GB" b="1" dirty="0">
                <a:solidFill>
                  <a:schemeClr val="tx1"/>
                </a:solidFill>
              </a:rPr>
              <a:t>How will breaking the laws be punished?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5988" y="2499236"/>
            <a:ext cx="5242494" cy="37071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3300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3238" y="2232454"/>
            <a:ext cx="8137525" cy="1276865"/>
          </a:xfrm>
          <a:prstGeom prst="rect">
            <a:avLst/>
          </a:prstGeom>
          <a:solidFill>
            <a:srgbClr val="BADF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503" r="5503"/>
          <a:stretch/>
        </p:blipFill>
        <p:spPr>
          <a:xfrm>
            <a:off x="503238" y="3128331"/>
            <a:ext cx="8137525" cy="3216907"/>
          </a:xfrm>
          <a:prstGeom prst="rect">
            <a:avLst/>
          </a:prstGeom>
        </p:spPr>
      </p:pic>
      <p:sp>
        <p:nvSpPr>
          <p:cNvPr id="2" name="Rounded Rectangle 1"/>
          <p:cNvSpPr/>
          <p:nvPr/>
        </p:nvSpPr>
        <p:spPr>
          <a:xfrm>
            <a:off x="503238" y="1425017"/>
            <a:ext cx="8137525" cy="994306"/>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Would this person be committing a crime on your island?</a:t>
            </a:r>
          </a:p>
          <a:p>
            <a:pPr algn="ctr">
              <a:spcAft>
                <a:spcPts val="600"/>
              </a:spcAft>
            </a:pPr>
            <a:r>
              <a:rPr lang="en-GB" dirty="0">
                <a:solidFill>
                  <a:schemeClr val="tx1"/>
                </a:solidFill>
              </a:rPr>
              <a:t>How would they be punished?</a:t>
            </a:r>
          </a:p>
        </p:txBody>
      </p:sp>
      <p:sp>
        <p:nvSpPr>
          <p:cNvPr id="21" name="Title 20"/>
          <p:cNvSpPr>
            <a:spLocks noGrp="1"/>
          </p:cNvSpPr>
          <p:nvPr>
            <p:ph type="title"/>
          </p:nvPr>
        </p:nvSpPr>
        <p:spPr>
          <a:xfrm>
            <a:off x="457198" y="512763"/>
            <a:ext cx="8220075" cy="994306"/>
          </a:xfrm>
        </p:spPr>
        <p:txBody>
          <a:bodyPr/>
          <a:lstStyle/>
          <a:p>
            <a:pPr algn="ctr"/>
            <a:r>
              <a:rPr lang="en-GB" sz="3600" dirty="0"/>
              <a:t>Scenario 1: Are They a Law-Breaker?</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663825"/>
            <a:ext cx="4380874" cy="3429000"/>
          </a:xfrm>
          <a:prstGeom prst="rect">
            <a:avLst/>
          </a:prstGeom>
        </p:spPr>
      </p:pic>
      <p:sp>
        <p:nvSpPr>
          <p:cNvPr id="10" name="Rounded Rectangle 9"/>
          <p:cNvSpPr/>
          <p:nvPr/>
        </p:nvSpPr>
        <p:spPr>
          <a:xfrm>
            <a:off x="4819135" y="2833816"/>
            <a:ext cx="3503312" cy="299033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r>
              <a:rPr lang="en-GB" sz="2200" dirty="0">
                <a:solidFill>
                  <a:schemeClr val="tx1"/>
                </a:solidFill>
              </a:rPr>
              <a:t>Danny is just 14 years old.</a:t>
            </a:r>
          </a:p>
          <a:p>
            <a:pPr marL="108000" algn="ctr">
              <a:spcAft>
                <a:spcPts val="1200"/>
              </a:spcAft>
            </a:pPr>
            <a:r>
              <a:rPr lang="en-GB" sz="2200" dirty="0">
                <a:solidFill>
                  <a:schemeClr val="tx1"/>
                </a:solidFill>
              </a:rPr>
              <a:t>He has been driving a car on a public road with no one else in the car.</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44834"/>
          <a:stretch/>
        </p:blipFill>
        <p:spPr>
          <a:xfrm>
            <a:off x="2672844" y="2561967"/>
            <a:ext cx="2696896" cy="3783271"/>
          </a:xfrm>
          <a:prstGeom prst="rect">
            <a:avLst/>
          </a:prstGeom>
        </p:spPr>
      </p:pic>
    </p:spTree>
    <p:extLst>
      <p:ext uri="{BB962C8B-B14F-4D97-AF65-F5344CB8AC3E}">
        <p14:creationId xmlns:p14="http://schemas.microsoft.com/office/powerpoint/2010/main" val="3891487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3238" y="2232454"/>
            <a:ext cx="8137525" cy="41127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503238" y="1425017"/>
            <a:ext cx="8137525" cy="994306"/>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Would this person be committing a crime on your island?</a:t>
            </a:r>
          </a:p>
          <a:p>
            <a:pPr algn="ctr">
              <a:spcAft>
                <a:spcPts val="600"/>
              </a:spcAft>
            </a:pPr>
            <a:r>
              <a:rPr lang="en-GB" dirty="0">
                <a:solidFill>
                  <a:schemeClr val="tx1"/>
                </a:solidFill>
              </a:rPr>
              <a:t>How would they be punished?</a:t>
            </a:r>
          </a:p>
        </p:txBody>
      </p:sp>
      <p:sp>
        <p:nvSpPr>
          <p:cNvPr id="21" name="Title 20"/>
          <p:cNvSpPr>
            <a:spLocks noGrp="1"/>
          </p:cNvSpPr>
          <p:nvPr>
            <p:ph type="title"/>
          </p:nvPr>
        </p:nvSpPr>
        <p:spPr>
          <a:xfrm>
            <a:off x="457198" y="512763"/>
            <a:ext cx="8220075" cy="994306"/>
          </a:xfrm>
        </p:spPr>
        <p:txBody>
          <a:bodyPr/>
          <a:lstStyle/>
          <a:p>
            <a:pPr algn="ctr"/>
            <a:r>
              <a:rPr lang="en-GB" sz="3600" dirty="0"/>
              <a:t>Scenario 2: Are They a Law-Breaker?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38" y="2306895"/>
            <a:ext cx="4907957" cy="4038343"/>
          </a:xfrm>
          <a:prstGeom prst="rect">
            <a:avLst/>
          </a:prstGeom>
        </p:spPr>
      </p:pic>
      <p:sp>
        <p:nvSpPr>
          <p:cNvPr id="10" name="Rounded Rectangle 9"/>
          <p:cNvSpPr/>
          <p:nvPr/>
        </p:nvSpPr>
        <p:spPr>
          <a:xfrm>
            <a:off x="4819135" y="2833816"/>
            <a:ext cx="3503312" cy="299033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r>
              <a:rPr lang="en-GB" sz="2200" dirty="0">
                <a:solidFill>
                  <a:schemeClr val="tx1"/>
                </a:solidFill>
              </a:rPr>
              <a:t>Sidney posts a malicious and offensive message on a social media site directed at another islander.</a:t>
            </a:r>
          </a:p>
        </p:txBody>
      </p:sp>
    </p:spTree>
    <p:extLst>
      <p:ext uri="{BB962C8B-B14F-4D97-AF65-F5344CB8AC3E}">
        <p14:creationId xmlns:p14="http://schemas.microsoft.com/office/powerpoint/2010/main" val="921880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3238" y="2232454"/>
            <a:ext cx="8137525" cy="3591696"/>
          </a:xfrm>
          <a:prstGeom prst="rect">
            <a:avLst/>
          </a:prstGeom>
          <a:solidFill>
            <a:srgbClr val="BADF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50043"/>
          <a:stretch/>
        </p:blipFill>
        <p:spPr>
          <a:xfrm>
            <a:off x="503238" y="5290536"/>
            <a:ext cx="8137525" cy="1054702"/>
          </a:xfrm>
          <a:prstGeom prst="rect">
            <a:avLst/>
          </a:prstGeom>
        </p:spPr>
      </p:pic>
      <p:sp>
        <p:nvSpPr>
          <p:cNvPr id="2" name="Rounded Rectangle 1"/>
          <p:cNvSpPr/>
          <p:nvPr/>
        </p:nvSpPr>
        <p:spPr>
          <a:xfrm>
            <a:off x="503238" y="1425017"/>
            <a:ext cx="8137525" cy="994306"/>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Would this person be committing a crime on your island?</a:t>
            </a:r>
          </a:p>
          <a:p>
            <a:pPr algn="ctr">
              <a:spcAft>
                <a:spcPts val="600"/>
              </a:spcAft>
            </a:pPr>
            <a:r>
              <a:rPr lang="en-GB" dirty="0">
                <a:solidFill>
                  <a:schemeClr val="tx1"/>
                </a:solidFill>
              </a:rPr>
              <a:t>How would they be punished?</a:t>
            </a:r>
          </a:p>
        </p:txBody>
      </p:sp>
      <p:sp>
        <p:nvSpPr>
          <p:cNvPr id="21" name="Title 20"/>
          <p:cNvSpPr>
            <a:spLocks noGrp="1"/>
          </p:cNvSpPr>
          <p:nvPr>
            <p:ph type="title"/>
          </p:nvPr>
        </p:nvSpPr>
        <p:spPr>
          <a:xfrm>
            <a:off x="457198" y="512763"/>
            <a:ext cx="8220075" cy="994306"/>
          </a:xfrm>
        </p:spPr>
        <p:txBody>
          <a:bodyPr/>
          <a:lstStyle/>
          <a:p>
            <a:pPr algn="ctr"/>
            <a:r>
              <a:rPr lang="en-GB" sz="3600" dirty="0"/>
              <a:t>Scenario 3: Are They a Law-Breaker?</a:t>
            </a:r>
          </a:p>
        </p:txBody>
      </p:sp>
      <p:sp>
        <p:nvSpPr>
          <p:cNvPr id="10" name="Rounded Rectangle 9"/>
          <p:cNvSpPr/>
          <p:nvPr/>
        </p:nvSpPr>
        <p:spPr>
          <a:xfrm>
            <a:off x="4819135" y="2833816"/>
            <a:ext cx="3503312" cy="299033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r>
              <a:rPr lang="en-GB" sz="2200" dirty="0">
                <a:solidFill>
                  <a:schemeClr val="tx1"/>
                </a:solidFill>
              </a:rPr>
              <a:t>Rita owns a hand gun without a license.</a:t>
            </a:r>
          </a:p>
          <a:p>
            <a:pPr marL="108000" algn="ctr">
              <a:spcAft>
                <a:spcPts val="1200"/>
              </a:spcAft>
            </a:pPr>
            <a:r>
              <a:rPr lang="en-GB" sz="2200" dirty="0">
                <a:solidFill>
                  <a:schemeClr val="tx1"/>
                </a:solidFill>
              </a:rPr>
              <a:t>She believes it is her right to protect her family and possessions.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47" y="2189205"/>
            <a:ext cx="3422783" cy="3842951"/>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45435"/>
          <a:stretch/>
        </p:blipFill>
        <p:spPr>
          <a:xfrm>
            <a:off x="2751454" y="2603156"/>
            <a:ext cx="1911145" cy="3742082"/>
          </a:xfrm>
          <a:prstGeom prst="rect">
            <a:avLst/>
          </a:prstGeom>
        </p:spPr>
      </p:pic>
    </p:spTree>
    <p:extLst>
      <p:ext uri="{BB962C8B-B14F-4D97-AF65-F5344CB8AC3E}">
        <p14:creationId xmlns:p14="http://schemas.microsoft.com/office/powerpoint/2010/main" val="781586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791933"/>
            <a:ext cx="8220075" cy="994306"/>
          </a:xfrm>
        </p:spPr>
        <p:txBody>
          <a:bodyPr/>
          <a:lstStyle/>
          <a:p>
            <a:pPr algn="ctr"/>
            <a:r>
              <a:rPr lang="en-GB" dirty="0"/>
              <a:t>Year 6 Project Pack:</a:t>
            </a:r>
            <a:br>
              <a:rPr lang="en-GB" dirty="0"/>
            </a:br>
            <a:r>
              <a:rPr lang="en-GB" dirty="0"/>
              <a:t>Anywhere Island</a:t>
            </a:r>
          </a:p>
        </p:txBody>
      </p:sp>
      <p:sp>
        <p:nvSpPr>
          <p:cNvPr id="5" name="Rounded Rectangle 4"/>
          <p:cNvSpPr/>
          <p:nvPr/>
        </p:nvSpPr>
        <p:spPr>
          <a:xfrm>
            <a:off x="4646141" y="2051221"/>
            <a:ext cx="3737444" cy="4041603"/>
          </a:xfrm>
          <a:prstGeom prst="roundRect">
            <a:avLst>
              <a:gd name="adj" fmla="val 1989"/>
            </a:avLst>
          </a:prstGeom>
          <a:solidFill>
            <a:srgbClr val="21A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650" y="2051222"/>
            <a:ext cx="3737444" cy="4041603"/>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lstStyle/>
          <a:p>
            <a:pPr>
              <a:spcAft>
                <a:spcPts val="600"/>
              </a:spcAft>
            </a:pPr>
            <a:r>
              <a:rPr lang="en-GB" b="1" dirty="0">
                <a:solidFill>
                  <a:schemeClr val="tx1"/>
                </a:solidFill>
              </a:rPr>
              <a:t>During this project you will:</a:t>
            </a:r>
          </a:p>
          <a:p>
            <a:pPr marL="252000" indent="-144000">
              <a:spcAft>
                <a:spcPts val="600"/>
              </a:spcAft>
              <a:buFont typeface="Arial" panose="020B0604020202020204" pitchFamily="34" charset="0"/>
              <a:buChar char="•"/>
            </a:pPr>
            <a:r>
              <a:rPr lang="en-GB" dirty="0">
                <a:solidFill>
                  <a:schemeClr val="tx1"/>
                </a:solidFill>
              </a:rPr>
              <a:t>develop your problem-solving and creative thinking skills;</a:t>
            </a:r>
          </a:p>
          <a:p>
            <a:pPr marL="252000" indent="-144000">
              <a:spcAft>
                <a:spcPts val="600"/>
              </a:spcAft>
              <a:buFont typeface="Arial" panose="020B0604020202020204" pitchFamily="34" charset="0"/>
              <a:buChar char="•"/>
            </a:pPr>
            <a:r>
              <a:rPr lang="en-GB" dirty="0">
                <a:solidFill>
                  <a:schemeClr val="tx1"/>
                </a:solidFill>
              </a:rPr>
              <a:t>make decisions and choices;</a:t>
            </a:r>
          </a:p>
          <a:p>
            <a:pPr marL="252000" indent="-144000">
              <a:spcAft>
                <a:spcPts val="600"/>
              </a:spcAft>
              <a:buFont typeface="Arial" panose="020B0604020202020204" pitchFamily="34" charset="0"/>
              <a:buChar char="•"/>
            </a:pPr>
            <a:r>
              <a:rPr lang="en-GB" dirty="0">
                <a:solidFill>
                  <a:schemeClr val="tx1"/>
                </a:solidFill>
              </a:rPr>
              <a:t>use a range of geographical skills;</a:t>
            </a:r>
          </a:p>
          <a:p>
            <a:pPr marL="252000" indent="-144000">
              <a:spcAft>
                <a:spcPts val="600"/>
              </a:spcAft>
              <a:buFont typeface="Arial" panose="020B0604020202020204" pitchFamily="34" charset="0"/>
              <a:buChar char="•"/>
            </a:pPr>
            <a:r>
              <a:rPr lang="en-GB" dirty="0">
                <a:solidFill>
                  <a:schemeClr val="tx1"/>
                </a:solidFill>
              </a:rPr>
              <a:t>discuss your opinions on important issues;</a:t>
            </a:r>
          </a:p>
          <a:p>
            <a:pPr marL="252000" indent="-144000">
              <a:spcAft>
                <a:spcPts val="600"/>
              </a:spcAft>
              <a:buFont typeface="Arial" panose="020B0604020202020204" pitchFamily="34" charset="0"/>
              <a:buChar char="•"/>
            </a:pPr>
            <a:r>
              <a:rPr lang="en-GB" dirty="0">
                <a:solidFill>
                  <a:schemeClr val="tx1"/>
                </a:solidFill>
              </a:rPr>
              <a:t>let your imagination run wild and;</a:t>
            </a:r>
          </a:p>
          <a:p>
            <a:pPr marL="252000" indent="-144000">
              <a:spcAft>
                <a:spcPts val="600"/>
              </a:spcAft>
              <a:buFont typeface="Arial" panose="020B0604020202020204" pitchFamily="34" charset="0"/>
              <a:buChar char="•"/>
            </a:pPr>
            <a:r>
              <a:rPr lang="en-GB" dirty="0">
                <a:solidFill>
                  <a:schemeClr val="tx1"/>
                </a:solidFill>
              </a:rPr>
              <a:t>Have fun!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9075"/>
          <a:stretch/>
        </p:blipFill>
        <p:spPr>
          <a:xfrm>
            <a:off x="4646140" y="3060180"/>
            <a:ext cx="3742209" cy="3032645"/>
          </a:xfrm>
          <a:prstGeom prst="roundRect">
            <a:avLst>
              <a:gd name="adj" fmla="val 2270"/>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8911" y="2504302"/>
            <a:ext cx="3573412" cy="3398107"/>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t="17642" r="4550" b="3152"/>
          <a:stretch/>
        </p:blipFill>
        <p:spPr>
          <a:xfrm>
            <a:off x="503238" y="1570317"/>
            <a:ext cx="8137525" cy="4774922"/>
          </a:xfrm>
          <a:prstGeom prst="rect">
            <a:avLst/>
          </a:prstGeom>
        </p:spPr>
      </p:pic>
      <p:sp>
        <p:nvSpPr>
          <p:cNvPr id="21" name="Title 20"/>
          <p:cNvSpPr>
            <a:spLocks noGrp="1"/>
          </p:cNvSpPr>
          <p:nvPr>
            <p:ph type="title"/>
          </p:nvPr>
        </p:nvSpPr>
        <p:spPr>
          <a:xfrm>
            <a:off x="457198" y="576011"/>
            <a:ext cx="8220075" cy="994306"/>
          </a:xfrm>
        </p:spPr>
        <p:txBody>
          <a:bodyPr/>
          <a:lstStyle/>
          <a:p>
            <a:pPr algn="ctr"/>
            <a:r>
              <a:rPr lang="en-GB" sz="3600" dirty="0"/>
              <a:t>Lesson 5: Stop the Press!</a:t>
            </a:r>
          </a:p>
        </p:txBody>
      </p:sp>
      <p:sp>
        <p:nvSpPr>
          <p:cNvPr id="2" name="Rounded Rectangle 1"/>
          <p:cNvSpPr/>
          <p:nvPr/>
        </p:nvSpPr>
        <p:spPr>
          <a:xfrm>
            <a:off x="503237" y="1449405"/>
            <a:ext cx="8137525" cy="904622"/>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David Attenborough and his Natural World film crew are on their way to your island… a new species of animal has just been found there!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237" y="2443711"/>
            <a:ext cx="5519351" cy="390404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3388" y="4184821"/>
            <a:ext cx="750599" cy="1338649"/>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2235" y="5238165"/>
            <a:ext cx="442305" cy="285305"/>
          </a:xfrm>
          <a:prstGeom prst="rect">
            <a:avLst/>
          </a:prstGeom>
        </p:spPr>
      </p:pic>
    </p:spTree>
    <p:extLst>
      <p:ext uri="{BB962C8B-B14F-4D97-AF65-F5344CB8AC3E}">
        <p14:creationId xmlns:p14="http://schemas.microsoft.com/office/powerpoint/2010/main" val="2429398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5239"/>
          <a:stretch/>
        </p:blipFill>
        <p:spPr>
          <a:xfrm>
            <a:off x="503238" y="1795849"/>
            <a:ext cx="8137524" cy="4549388"/>
          </a:xfrm>
          <a:prstGeom prst="rect">
            <a:avLst/>
          </a:prstGeom>
        </p:spPr>
      </p:pic>
      <p:sp>
        <p:nvSpPr>
          <p:cNvPr id="21" name="Title 20"/>
          <p:cNvSpPr>
            <a:spLocks noGrp="1"/>
          </p:cNvSpPr>
          <p:nvPr>
            <p:ph type="title"/>
          </p:nvPr>
        </p:nvSpPr>
        <p:spPr>
          <a:xfrm>
            <a:off x="457198" y="576011"/>
            <a:ext cx="8220075" cy="994306"/>
          </a:xfrm>
        </p:spPr>
        <p:txBody>
          <a:bodyPr/>
          <a:lstStyle/>
          <a:p>
            <a:pPr algn="ctr"/>
            <a:r>
              <a:rPr lang="en-GB" sz="3600" dirty="0"/>
              <a:t>Animal Classification</a:t>
            </a:r>
          </a:p>
        </p:txBody>
      </p:sp>
      <p:sp>
        <p:nvSpPr>
          <p:cNvPr id="2" name="Rounded Rectangle 1"/>
          <p:cNvSpPr/>
          <p:nvPr/>
        </p:nvSpPr>
        <p:spPr>
          <a:xfrm>
            <a:off x="503237" y="1449405"/>
            <a:ext cx="8137525" cy="1252606"/>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b="1" dirty="0">
                <a:solidFill>
                  <a:schemeClr val="tx1"/>
                </a:solidFill>
              </a:rPr>
              <a:t>What is it that has been found?</a:t>
            </a:r>
          </a:p>
          <a:p>
            <a:pPr algn="ctr">
              <a:spcAft>
                <a:spcPts val="600"/>
              </a:spcAft>
            </a:pPr>
            <a:r>
              <a:rPr lang="en-GB" dirty="0">
                <a:solidFill>
                  <a:schemeClr val="tx1"/>
                </a:solidFill>
              </a:rPr>
              <a:t>Is it a vertebrate or invertebrate? Can you remember what these terms mean?</a:t>
            </a:r>
          </a:p>
          <a:p>
            <a:pPr algn="ctr">
              <a:spcAft>
                <a:spcPts val="600"/>
              </a:spcAft>
            </a:pPr>
            <a:r>
              <a:rPr lang="en-GB" dirty="0">
                <a:solidFill>
                  <a:schemeClr val="tx1"/>
                </a:solidFill>
              </a:rPr>
              <a:t>How are vertebrates classified further?</a:t>
            </a:r>
          </a:p>
        </p:txBody>
      </p:sp>
    </p:spTree>
    <p:extLst>
      <p:ext uri="{BB962C8B-B14F-4D97-AF65-F5344CB8AC3E}">
        <p14:creationId xmlns:p14="http://schemas.microsoft.com/office/powerpoint/2010/main" val="813678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789" y="2798016"/>
            <a:ext cx="2960281" cy="2374953"/>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224911" y="3459444"/>
            <a:ext cx="3511591" cy="20838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8997" y="2868421"/>
            <a:ext cx="2130138" cy="326592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960" y="2548611"/>
            <a:ext cx="2770006" cy="3265926"/>
          </a:xfrm>
          <a:prstGeom prst="rect">
            <a:avLst/>
          </a:prstGeom>
        </p:spPr>
      </p:pic>
      <p:sp>
        <p:nvSpPr>
          <p:cNvPr id="21" name="Title 20"/>
          <p:cNvSpPr>
            <a:spLocks noGrp="1"/>
          </p:cNvSpPr>
          <p:nvPr>
            <p:ph type="title"/>
          </p:nvPr>
        </p:nvSpPr>
        <p:spPr>
          <a:xfrm>
            <a:off x="457198" y="576011"/>
            <a:ext cx="8220075" cy="994306"/>
          </a:xfrm>
        </p:spPr>
        <p:txBody>
          <a:bodyPr/>
          <a:lstStyle/>
          <a:p>
            <a:pPr algn="ctr"/>
            <a:r>
              <a:rPr lang="en-GB" sz="3600" dirty="0"/>
              <a:t>Weird and Wonderful Species</a:t>
            </a:r>
          </a:p>
        </p:txBody>
      </p:sp>
      <p:sp>
        <p:nvSpPr>
          <p:cNvPr id="2" name="Rounded Rectangle 1"/>
          <p:cNvSpPr/>
          <p:nvPr/>
        </p:nvSpPr>
        <p:spPr>
          <a:xfrm>
            <a:off x="503237" y="1449405"/>
            <a:ext cx="8137525" cy="1252606"/>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On the next few slides, we’ll look at some of the weirdest species of animal that have been found all over the world…</a:t>
            </a:r>
          </a:p>
          <a:p>
            <a:pPr algn="ctr">
              <a:spcAft>
                <a:spcPts val="600"/>
              </a:spcAft>
            </a:pPr>
            <a:r>
              <a:rPr lang="en-GB" dirty="0">
                <a:solidFill>
                  <a:schemeClr val="tx1"/>
                </a:solidFill>
              </a:rPr>
              <a:t>Do any of them have similar characteristics to the discovery on your island?</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787" y="4090181"/>
            <a:ext cx="1822768" cy="227776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84066" y="2548611"/>
            <a:ext cx="1968184" cy="2544908"/>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881425" y="4661491"/>
            <a:ext cx="2487827" cy="1489083"/>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00644" y="4054250"/>
            <a:ext cx="2376161" cy="2285109"/>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3519" y="5172969"/>
            <a:ext cx="1269208" cy="1048980"/>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08964" y="5161003"/>
            <a:ext cx="475128" cy="490057"/>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910405">
            <a:off x="3122923" y="2644700"/>
            <a:ext cx="435008" cy="306631"/>
          </a:xfrm>
          <a:prstGeom prst="rect">
            <a:avLst/>
          </a:prstGeom>
        </p:spPr>
      </p:pic>
    </p:spTree>
    <p:extLst>
      <p:ext uri="{BB962C8B-B14F-4D97-AF65-F5344CB8AC3E}">
        <p14:creationId xmlns:p14="http://schemas.microsoft.com/office/powerpoint/2010/main" val="4159287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6418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400" dirty="0">
                <a:solidFill>
                  <a:schemeClr val="tx1"/>
                </a:solidFill>
              </a:rPr>
              <a:t>Pink Fairy Armadillo</a:t>
            </a:r>
          </a:p>
        </p:txBody>
      </p:sp>
      <p:sp>
        <p:nvSpPr>
          <p:cNvPr id="21" name="Title 20"/>
          <p:cNvSpPr>
            <a:spLocks noGrp="1"/>
          </p:cNvSpPr>
          <p:nvPr>
            <p:ph type="title"/>
          </p:nvPr>
        </p:nvSpPr>
        <p:spPr>
          <a:xfrm>
            <a:off x="457198" y="512763"/>
            <a:ext cx="8220075" cy="994306"/>
          </a:xfrm>
        </p:spPr>
        <p:txBody>
          <a:bodyPr/>
          <a:lstStyle/>
          <a:p>
            <a:pPr algn="ctr"/>
            <a:r>
              <a:rPr lang="en-GB" sz="3600" dirty="0"/>
              <a:t>Weird and Wonderful Species</a:t>
            </a:r>
          </a:p>
        </p:txBody>
      </p:sp>
      <p:sp>
        <p:nvSpPr>
          <p:cNvPr id="10" name="Rounded Rectangle 9"/>
          <p:cNvSpPr/>
          <p:nvPr/>
        </p:nvSpPr>
        <p:spPr>
          <a:xfrm>
            <a:off x="755650" y="2298161"/>
            <a:ext cx="7632699" cy="3794663"/>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r>
              <a:rPr lang="en-GB" dirty="0">
                <a:solidFill>
                  <a:schemeClr val="tx1"/>
                </a:solidFill>
              </a:rPr>
              <a:t>The pink fairy armadillo is the smallest species of armadillo – a mammal with a bony shell armour. They are usually found in the sandy plains, dunes and grasslands of Argentina. The species have small eyes, silky yellowish white fur, and a flexible shell that is solely attached to its body by a thin membrane. This unusual creature is nocturnal and has solitary habits, preferring to live alone. Its diet is mainly composed of insects, worms, snails and various plants.</a:t>
            </a:r>
          </a:p>
        </p:txBody>
      </p:sp>
    </p:spTree>
    <p:extLst>
      <p:ext uri="{BB962C8B-B14F-4D97-AF65-F5344CB8AC3E}">
        <p14:creationId xmlns:p14="http://schemas.microsoft.com/office/powerpoint/2010/main" val="4102864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6418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400" dirty="0">
                <a:solidFill>
                  <a:schemeClr val="tx1"/>
                </a:solidFill>
              </a:rPr>
              <a:t>Axolotl</a:t>
            </a:r>
          </a:p>
        </p:txBody>
      </p:sp>
      <p:sp>
        <p:nvSpPr>
          <p:cNvPr id="21" name="Title 20"/>
          <p:cNvSpPr>
            <a:spLocks noGrp="1"/>
          </p:cNvSpPr>
          <p:nvPr>
            <p:ph type="title"/>
          </p:nvPr>
        </p:nvSpPr>
        <p:spPr>
          <a:xfrm>
            <a:off x="457198" y="512763"/>
            <a:ext cx="8220075" cy="994306"/>
          </a:xfrm>
        </p:spPr>
        <p:txBody>
          <a:bodyPr/>
          <a:lstStyle/>
          <a:p>
            <a:pPr algn="ctr"/>
            <a:r>
              <a:rPr lang="en-GB" sz="3600" dirty="0"/>
              <a:t>Weird and Wonderful Species</a:t>
            </a:r>
          </a:p>
        </p:txBody>
      </p:sp>
      <p:sp>
        <p:nvSpPr>
          <p:cNvPr id="10" name="Rounded Rectangle 9"/>
          <p:cNvSpPr/>
          <p:nvPr/>
        </p:nvSpPr>
        <p:spPr>
          <a:xfrm>
            <a:off x="755650" y="2298161"/>
            <a:ext cx="7632700" cy="3794663"/>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r>
              <a:rPr lang="en-GB" dirty="0">
                <a:solidFill>
                  <a:schemeClr val="tx1"/>
                </a:solidFill>
              </a:rPr>
              <a:t>Axolotls are a type of amphibian salamander. They can only be found in Lake </a:t>
            </a:r>
            <a:r>
              <a:rPr lang="en-GB" dirty="0" err="1">
                <a:solidFill>
                  <a:schemeClr val="tx1"/>
                </a:solidFill>
              </a:rPr>
              <a:t>Xochimilco</a:t>
            </a:r>
            <a:r>
              <a:rPr lang="en-GB" dirty="0">
                <a:solidFill>
                  <a:schemeClr val="tx1"/>
                </a:solidFill>
              </a:rPr>
              <a:t>, near Mexico City. Unlike other amphibians, axolotls spend their entire life in the water. This unique-looking animal is listed as critically endangered. Their body can be black, mottled brown, albino (without any pigment) or white. Axolotls look like a tadpole with limbs, a dorsal fin and a pair of gills. Unusually, they do not have eyelids! They are carnivores (meat-eaters) and like to eat molluscs, crustaceans and small fish.</a:t>
            </a:r>
          </a:p>
        </p:txBody>
      </p:sp>
    </p:spTree>
    <p:extLst>
      <p:ext uri="{BB962C8B-B14F-4D97-AF65-F5344CB8AC3E}">
        <p14:creationId xmlns:p14="http://schemas.microsoft.com/office/powerpoint/2010/main" val="3911089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6418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400" dirty="0">
                <a:solidFill>
                  <a:schemeClr val="tx1"/>
                </a:solidFill>
              </a:rPr>
              <a:t>Tarsier</a:t>
            </a:r>
          </a:p>
        </p:txBody>
      </p:sp>
      <p:sp>
        <p:nvSpPr>
          <p:cNvPr id="21" name="Title 20"/>
          <p:cNvSpPr>
            <a:spLocks noGrp="1"/>
          </p:cNvSpPr>
          <p:nvPr>
            <p:ph type="title"/>
          </p:nvPr>
        </p:nvSpPr>
        <p:spPr>
          <a:xfrm>
            <a:off x="457198" y="512763"/>
            <a:ext cx="8220075" cy="994306"/>
          </a:xfrm>
        </p:spPr>
        <p:txBody>
          <a:bodyPr/>
          <a:lstStyle/>
          <a:p>
            <a:pPr algn="ctr"/>
            <a:r>
              <a:rPr lang="en-GB" sz="3600" dirty="0"/>
              <a:t>Weird and Wonderful Species</a:t>
            </a:r>
          </a:p>
        </p:txBody>
      </p:sp>
      <p:sp>
        <p:nvSpPr>
          <p:cNvPr id="10" name="Rounded Rectangle 9"/>
          <p:cNvSpPr/>
          <p:nvPr/>
        </p:nvSpPr>
        <p:spPr>
          <a:xfrm>
            <a:off x="755650" y="2298161"/>
            <a:ext cx="7632700" cy="3794663"/>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r>
              <a:rPr lang="en-GB" dirty="0">
                <a:solidFill>
                  <a:schemeClr val="tx1"/>
                </a:solidFill>
              </a:rPr>
              <a:t>Tarsiers are a type of mammal primate. They have enormous eyes and long feet. Their feet have extremely elongated tarsus bones, which is how they got their name. They are insectivores and catch insects by jumping at them. They are mainly found in the forests of the south-east Asian islands of the Philippines, Malaysia and Indonesia.</a:t>
            </a:r>
          </a:p>
          <a:p>
            <a:pPr marL="108000" algn="ctr">
              <a:spcAft>
                <a:spcPts val="1200"/>
              </a:spcAft>
            </a:pPr>
            <a:r>
              <a:rPr lang="en-GB" dirty="0">
                <a:solidFill>
                  <a:schemeClr val="tx1"/>
                </a:solidFill>
              </a:rPr>
              <a:t>All tarsier species are nocturnal and they are extremely shy animals.</a:t>
            </a:r>
          </a:p>
        </p:txBody>
      </p:sp>
    </p:spTree>
    <p:extLst>
      <p:ext uri="{BB962C8B-B14F-4D97-AF65-F5344CB8AC3E}">
        <p14:creationId xmlns:p14="http://schemas.microsoft.com/office/powerpoint/2010/main" val="965864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6418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400" dirty="0">
                <a:solidFill>
                  <a:schemeClr val="tx1"/>
                </a:solidFill>
              </a:rPr>
              <a:t>Kakapo</a:t>
            </a:r>
          </a:p>
        </p:txBody>
      </p:sp>
      <p:sp>
        <p:nvSpPr>
          <p:cNvPr id="21" name="Title 20"/>
          <p:cNvSpPr>
            <a:spLocks noGrp="1"/>
          </p:cNvSpPr>
          <p:nvPr>
            <p:ph type="title"/>
          </p:nvPr>
        </p:nvSpPr>
        <p:spPr>
          <a:xfrm>
            <a:off x="457198" y="512763"/>
            <a:ext cx="8220075" cy="994306"/>
          </a:xfrm>
        </p:spPr>
        <p:txBody>
          <a:bodyPr/>
          <a:lstStyle/>
          <a:p>
            <a:pPr algn="ctr"/>
            <a:r>
              <a:rPr lang="en-GB" sz="3600" dirty="0"/>
              <a:t>Weird and Wonderful Species</a:t>
            </a:r>
          </a:p>
        </p:txBody>
      </p:sp>
      <p:sp>
        <p:nvSpPr>
          <p:cNvPr id="10" name="Rounded Rectangle 9"/>
          <p:cNvSpPr/>
          <p:nvPr/>
        </p:nvSpPr>
        <p:spPr>
          <a:xfrm>
            <a:off x="755650" y="2298161"/>
            <a:ext cx="7632700" cy="3794663"/>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r>
              <a:rPr lang="en-GB" dirty="0">
                <a:solidFill>
                  <a:schemeClr val="tx1"/>
                </a:solidFill>
              </a:rPr>
              <a:t>The kakapo is a nocturnal parrot that has evolved to be flightless due to the absence of predators in its New Zealand habitat. Due mainly to hunting, it is now almost extinct and survives only on three small, intensively managed islands. Dedicated conservation efforts have seen their population increase slowly to just 125 individual birds on the whole planet. The species are the heaviest parrot in the world and they have a very long life expectancy – living up to 90 years. The kakapo has a herbivorous diet, eating seeds, nuts, fruits, berries and flowers.</a:t>
            </a:r>
          </a:p>
        </p:txBody>
      </p:sp>
    </p:spTree>
    <p:extLst>
      <p:ext uri="{BB962C8B-B14F-4D97-AF65-F5344CB8AC3E}">
        <p14:creationId xmlns:p14="http://schemas.microsoft.com/office/powerpoint/2010/main" val="1028310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6418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400" dirty="0" err="1">
                <a:solidFill>
                  <a:schemeClr val="tx1"/>
                </a:solidFill>
              </a:rPr>
              <a:t>Blobfish</a:t>
            </a:r>
            <a:endParaRPr lang="en-GB" sz="2400" dirty="0">
              <a:solidFill>
                <a:schemeClr val="tx1"/>
              </a:solidFill>
            </a:endParaRPr>
          </a:p>
        </p:txBody>
      </p:sp>
      <p:sp>
        <p:nvSpPr>
          <p:cNvPr id="21" name="Title 20"/>
          <p:cNvSpPr>
            <a:spLocks noGrp="1"/>
          </p:cNvSpPr>
          <p:nvPr>
            <p:ph type="title"/>
          </p:nvPr>
        </p:nvSpPr>
        <p:spPr>
          <a:xfrm>
            <a:off x="457198" y="512763"/>
            <a:ext cx="8220075" cy="994306"/>
          </a:xfrm>
        </p:spPr>
        <p:txBody>
          <a:bodyPr/>
          <a:lstStyle/>
          <a:p>
            <a:pPr algn="ctr"/>
            <a:r>
              <a:rPr lang="en-GB" sz="3600" dirty="0"/>
              <a:t>Weird and Wonderful Species</a:t>
            </a:r>
          </a:p>
        </p:txBody>
      </p:sp>
      <p:sp>
        <p:nvSpPr>
          <p:cNvPr id="10" name="Rounded Rectangle 9"/>
          <p:cNvSpPr/>
          <p:nvPr/>
        </p:nvSpPr>
        <p:spPr>
          <a:xfrm>
            <a:off x="755650" y="2298161"/>
            <a:ext cx="7632700" cy="3794663"/>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r>
              <a:rPr lang="en-GB" dirty="0" err="1">
                <a:solidFill>
                  <a:schemeClr val="tx1"/>
                </a:solidFill>
              </a:rPr>
              <a:t>Blobfish</a:t>
            </a:r>
            <a:r>
              <a:rPr lang="en-GB" dirty="0">
                <a:solidFill>
                  <a:schemeClr val="tx1"/>
                </a:solidFill>
              </a:rPr>
              <a:t> get their name from their soft fleshly body which lacks muscle or much of a skeleton, making them very floppy when they are taken out of water. They live at such deep depths in the waters off the coasts of Australia and New Zealand (up to 600 and 1200 metres below the water surface) that they don’t have the normal air bladder that most fish use to move up and down. If they did, the air bladder would explode because of the extreme water pressure their bodies incur. </a:t>
            </a:r>
            <a:r>
              <a:rPr lang="en-GB" dirty="0" err="1">
                <a:solidFill>
                  <a:schemeClr val="tx1"/>
                </a:solidFill>
              </a:rPr>
              <a:t>Blobfish</a:t>
            </a:r>
            <a:r>
              <a:rPr lang="en-GB" dirty="0">
                <a:solidFill>
                  <a:schemeClr val="tx1"/>
                </a:solidFill>
              </a:rPr>
              <a:t> have very large mouths that they use to catch crustaceans as they sim slowly along the floor of the ocean.</a:t>
            </a:r>
          </a:p>
        </p:txBody>
      </p:sp>
    </p:spTree>
    <p:extLst>
      <p:ext uri="{BB962C8B-B14F-4D97-AF65-F5344CB8AC3E}">
        <p14:creationId xmlns:p14="http://schemas.microsoft.com/office/powerpoint/2010/main" val="2084785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6418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400" dirty="0">
                <a:solidFill>
                  <a:schemeClr val="tx1"/>
                </a:solidFill>
              </a:rPr>
              <a:t>Leaf-Nosed Snake</a:t>
            </a:r>
          </a:p>
        </p:txBody>
      </p:sp>
      <p:sp>
        <p:nvSpPr>
          <p:cNvPr id="21" name="Title 20"/>
          <p:cNvSpPr>
            <a:spLocks noGrp="1"/>
          </p:cNvSpPr>
          <p:nvPr>
            <p:ph type="title"/>
          </p:nvPr>
        </p:nvSpPr>
        <p:spPr>
          <a:xfrm>
            <a:off x="457198" y="512763"/>
            <a:ext cx="8220075" cy="994306"/>
          </a:xfrm>
        </p:spPr>
        <p:txBody>
          <a:bodyPr/>
          <a:lstStyle/>
          <a:p>
            <a:pPr algn="ctr"/>
            <a:r>
              <a:rPr lang="en-GB" sz="3600" dirty="0"/>
              <a:t>Weird and Wonderful Species</a:t>
            </a:r>
          </a:p>
        </p:txBody>
      </p:sp>
      <p:sp>
        <p:nvSpPr>
          <p:cNvPr id="10" name="Rounded Rectangle 9"/>
          <p:cNvSpPr/>
          <p:nvPr/>
        </p:nvSpPr>
        <p:spPr>
          <a:xfrm>
            <a:off x="755650" y="2298161"/>
            <a:ext cx="7632700" cy="3794663"/>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r>
              <a:rPr lang="en-GB" dirty="0">
                <a:solidFill>
                  <a:schemeClr val="tx1"/>
                </a:solidFill>
              </a:rPr>
              <a:t>The leaf-nosed snake is native to the island of Madagascar and is found in deciduous dry forests and rainforests. This species has a long tapering snout hence their name. They are unusually rear-fanged and a bite from one would cause severe pain in humans but would not be deadly. They are known to be an ambush predator as their colouration and body shape, which mimic twigs, give it camouflage. They are carnivores and often eat lizards and frogs.</a:t>
            </a:r>
          </a:p>
        </p:txBody>
      </p:sp>
    </p:spTree>
    <p:extLst>
      <p:ext uri="{BB962C8B-B14F-4D97-AF65-F5344CB8AC3E}">
        <p14:creationId xmlns:p14="http://schemas.microsoft.com/office/powerpoint/2010/main" val="92743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sz="3600" dirty="0"/>
              <a:t>Design Your New Species</a:t>
            </a:r>
          </a:p>
        </p:txBody>
      </p:sp>
      <p:sp>
        <p:nvSpPr>
          <p:cNvPr id="4" name="Rounded Rectangle 3"/>
          <p:cNvSpPr/>
          <p:nvPr/>
        </p:nvSpPr>
        <p:spPr>
          <a:xfrm>
            <a:off x="503238" y="1425016"/>
            <a:ext cx="8137525" cy="986197"/>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Create a fact file for the new species that has been discovered.</a:t>
            </a:r>
            <a:endParaRPr lang="en-GB" b="1" dirty="0">
              <a:solidFill>
                <a:schemeClr val="tx1"/>
              </a:solidFill>
            </a:endParaRPr>
          </a:p>
        </p:txBody>
      </p:sp>
      <p:sp>
        <p:nvSpPr>
          <p:cNvPr id="6" name="Rounded Rectangle 5"/>
          <p:cNvSpPr/>
          <p:nvPr/>
        </p:nvSpPr>
        <p:spPr>
          <a:xfrm>
            <a:off x="4629666" y="2479587"/>
            <a:ext cx="3715265" cy="3613237"/>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r>
              <a:rPr lang="en-GB" b="1" dirty="0">
                <a:solidFill>
                  <a:schemeClr val="tx1"/>
                </a:solidFill>
              </a:rPr>
              <a:t>Questions</a:t>
            </a:r>
          </a:p>
          <a:p>
            <a:pPr marL="252000" indent="-144000">
              <a:spcAft>
                <a:spcPts val="600"/>
              </a:spcAft>
              <a:buFont typeface="Arial" panose="020B0604020202020204" pitchFamily="34" charset="0"/>
              <a:buChar char="•"/>
            </a:pPr>
            <a:r>
              <a:rPr lang="en-GB" dirty="0">
                <a:solidFill>
                  <a:schemeClr val="tx1"/>
                </a:solidFill>
              </a:rPr>
              <a:t>Which animal group does it belong to?</a:t>
            </a:r>
          </a:p>
          <a:p>
            <a:pPr marL="252000" indent="-144000">
              <a:spcAft>
                <a:spcPts val="600"/>
              </a:spcAft>
              <a:buFont typeface="Arial" panose="020B0604020202020204" pitchFamily="34" charset="0"/>
              <a:buChar char="•"/>
            </a:pPr>
            <a:r>
              <a:rPr lang="en-GB" dirty="0">
                <a:solidFill>
                  <a:schemeClr val="tx1"/>
                </a:solidFill>
              </a:rPr>
              <a:t>What does its diet consist of?</a:t>
            </a:r>
          </a:p>
          <a:p>
            <a:pPr marL="252000" indent="-144000">
              <a:spcAft>
                <a:spcPts val="600"/>
              </a:spcAft>
              <a:buFont typeface="Arial" panose="020B0604020202020204" pitchFamily="34" charset="0"/>
              <a:buChar char="•"/>
            </a:pPr>
            <a:r>
              <a:rPr lang="en-GB" dirty="0">
                <a:solidFill>
                  <a:schemeClr val="tx1"/>
                </a:solidFill>
              </a:rPr>
              <a:t>What are its predators?</a:t>
            </a:r>
          </a:p>
          <a:p>
            <a:pPr marL="252000" indent="-144000">
              <a:spcAft>
                <a:spcPts val="600"/>
              </a:spcAft>
              <a:buFont typeface="Arial" panose="020B0604020202020204" pitchFamily="34" charset="0"/>
              <a:buChar char="•"/>
            </a:pPr>
            <a:r>
              <a:rPr lang="en-GB" dirty="0">
                <a:solidFill>
                  <a:schemeClr val="tx1"/>
                </a:solidFill>
              </a:rPr>
              <a:t>What is its natural habitat?</a:t>
            </a:r>
          </a:p>
          <a:p>
            <a:pPr marL="252000" indent="-144000">
              <a:spcAft>
                <a:spcPts val="600"/>
              </a:spcAft>
              <a:buFont typeface="Arial" panose="020B0604020202020204" pitchFamily="34" charset="0"/>
              <a:buChar char="•"/>
            </a:pPr>
            <a:r>
              <a:rPr lang="en-GB" dirty="0">
                <a:solidFill>
                  <a:schemeClr val="tx1"/>
                </a:solidFill>
              </a:rPr>
              <a:t>What makes it unique?</a:t>
            </a:r>
          </a:p>
          <a:p>
            <a:pPr marL="252000" indent="-144000">
              <a:spcAft>
                <a:spcPts val="600"/>
              </a:spcAft>
              <a:buFont typeface="Arial" panose="020B0604020202020204" pitchFamily="34" charset="0"/>
              <a:buChar char="•"/>
            </a:pPr>
            <a:r>
              <a:rPr lang="en-GB" dirty="0">
                <a:solidFill>
                  <a:schemeClr val="tx1"/>
                </a:solidFill>
              </a:rPr>
              <a:t>What does it look like?</a:t>
            </a:r>
          </a:p>
          <a:p>
            <a:pPr marL="252000" indent="-144000">
              <a:spcAft>
                <a:spcPts val="600"/>
              </a:spcAft>
              <a:buFont typeface="Arial" panose="020B0604020202020204" pitchFamily="34" charset="0"/>
              <a:buChar char="•"/>
            </a:pPr>
            <a:r>
              <a:rPr lang="en-GB" dirty="0">
                <a:solidFill>
                  <a:schemeClr val="tx1"/>
                </a:solidFill>
              </a:rPr>
              <a:t>What will you name it?</a:t>
            </a:r>
          </a:p>
        </p:txBody>
      </p:sp>
      <p:sp>
        <p:nvSpPr>
          <p:cNvPr id="7" name="Rounded Rectangle 6"/>
          <p:cNvSpPr/>
          <p:nvPr/>
        </p:nvSpPr>
        <p:spPr>
          <a:xfrm>
            <a:off x="796840" y="2479588"/>
            <a:ext cx="3733972" cy="3613237"/>
          </a:xfrm>
          <a:prstGeom prst="roundRect">
            <a:avLst>
              <a:gd name="adj" fmla="val 1989"/>
            </a:avLst>
          </a:prstGeom>
          <a:solidFill>
            <a:srgbClr val="0278A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endParaRPr lang="en-GB" dirty="0">
              <a:solidFill>
                <a:schemeClr val="tx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000" y="3039533"/>
            <a:ext cx="3558081" cy="25160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12081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2180" b="30425"/>
          <a:stretch/>
        </p:blipFill>
        <p:spPr>
          <a:xfrm>
            <a:off x="503237" y="2685535"/>
            <a:ext cx="8137525" cy="3659702"/>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sz="3600" dirty="0"/>
              <a:t>Lesson 3: Creating a National Identity</a:t>
            </a:r>
          </a:p>
        </p:txBody>
      </p:sp>
      <p:sp>
        <p:nvSpPr>
          <p:cNvPr id="2" name="Rounded Rectangle 1"/>
          <p:cNvSpPr/>
          <p:nvPr/>
        </p:nvSpPr>
        <p:spPr>
          <a:xfrm>
            <a:off x="503237" y="1449404"/>
            <a:ext cx="8137525" cy="1236131"/>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Every country in the world has its own distinctive traditions, culture and language. Your island currently has no identity, and now’s the time to start creating one.</a:t>
            </a:r>
          </a:p>
          <a:p>
            <a:pPr algn="ctr">
              <a:spcAft>
                <a:spcPts val="600"/>
              </a:spcAft>
            </a:pPr>
            <a:r>
              <a:rPr lang="en-GB" b="1" dirty="0">
                <a:solidFill>
                  <a:schemeClr val="tx1"/>
                </a:solidFill>
              </a:rPr>
              <a:t>In this lesson, you will design a national flag and a national anthem.</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9038"/>
          <a:stretch/>
        </p:blipFill>
        <p:spPr>
          <a:xfrm>
            <a:off x="819930" y="2850292"/>
            <a:ext cx="2808572" cy="3494946"/>
          </a:xfrm>
          <a:prstGeom prst="rect">
            <a:avLst/>
          </a:prstGeom>
        </p:spPr>
      </p:pic>
    </p:spTree>
    <p:extLst>
      <p:ext uri="{BB962C8B-B14F-4D97-AF65-F5344CB8AC3E}">
        <p14:creationId xmlns:p14="http://schemas.microsoft.com/office/powerpoint/2010/main" val="3489540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5239"/>
          <a:stretch/>
        </p:blipFill>
        <p:spPr>
          <a:xfrm>
            <a:off x="503238" y="1795849"/>
            <a:ext cx="8137524" cy="4549388"/>
          </a:xfrm>
          <a:prstGeom prst="rect">
            <a:avLst/>
          </a:prstGeom>
        </p:spPr>
      </p:pic>
      <p:sp>
        <p:nvSpPr>
          <p:cNvPr id="21" name="Title 20"/>
          <p:cNvSpPr>
            <a:spLocks noGrp="1"/>
          </p:cNvSpPr>
          <p:nvPr>
            <p:ph type="title"/>
          </p:nvPr>
        </p:nvSpPr>
        <p:spPr>
          <a:xfrm>
            <a:off x="457198" y="576011"/>
            <a:ext cx="8220075" cy="994306"/>
          </a:xfrm>
        </p:spPr>
        <p:txBody>
          <a:bodyPr/>
          <a:lstStyle/>
          <a:p>
            <a:pPr algn="ctr"/>
            <a:r>
              <a:rPr lang="en-GB" sz="3600" dirty="0"/>
              <a:t>Reflection</a:t>
            </a:r>
          </a:p>
        </p:txBody>
      </p:sp>
      <p:sp>
        <p:nvSpPr>
          <p:cNvPr id="2" name="Rounded Rectangle 1"/>
          <p:cNvSpPr/>
          <p:nvPr/>
        </p:nvSpPr>
        <p:spPr>
          <a:xfrm>
            <a:off x="503237" y="1449405"/>
            <a:ext cx="8137525" cy="865427"/>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What is your new species called?</a:t>
            </a:r>
          </a:p>
          <a:p>
            <a:pPr algn="ctr">
              <a:spcAft>
                <a:spcPts val="600"/>
              </a:spcAft>
            </a:pPr>
            <a:r>
              <a:rPr lang="en-GB" dirty="0">
                <a:solidFill>
                  <a:schemeClr val="tx1"/>
                </a:solidFill>
              </a:rPr>
              <a:t>What are its main characteristics?</a:t>
            </a:r>
          </a:p>
        </p:txBody>
      </p:sp>
    </p:spTree>
    <p:extLst>
      <p:ext uri="{BB962C8B-B14F-4D97-AF65-F5344CB8AC3E}">
        <p14:creationId xmlns:p14="http://schemas.microsoft.com/office/powerpoint/2010/main" val="2748134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0506"/>
          <a:stretch/>
        </p:blipFill>
        <p:spPr>
          <a:xfrm>
            <a:off x="503236" y="1960604"/>
            <a:ext cx="8137525" cy="4384633"/>
          </a:xfrm>
          <a:prstGeom prst="rect">
            <a:avLst/>
          </a:prstGeom>
        </p:spPr>
      </p:pic>
      <p:sp>
        <p:nvSpPr>
          <p:cNvPr id="21" name="Title 20"/>
          <p:cNvSpPr>
            <a:spLocks noGrp="1"/>
          </p:cNvSpPr>
          <p:nvPr>
            <p:ph type="title"/>
          </p:nvPr>
        </p:nvSpPr>
        <p:spPr>
          <a:xfrm>
            <a:off x="457198" y="576011"/>
            <a:ext cx="8220075" cy="994306"/>
          </a:xfrm>
        </p:spPr>
        <p:txBody>
          <a:bodyPr/>
          <a:lstStyle/>
          <a:p>
            <a:pPr algn="ctr"/>
            <a:r>
              <a:rPr lang="en-GB" sz="3400" dirty="0"/>
              <a:t>Lesson 6: Developing a Tourism Industry</a:t>
            </a:r>
          </a:p>
        </p:txBody>
      </p:sp>
      <p:sp>
        <p:nvSpPr>
          <p:cNvPr id="2" name="Rounded Rectangle 1"/>
          <p:cNvSpPr/>
          <p:nvPr/>
        </p:nvSpPr>
        <p:spPr>
          <a:xfrm>
            <a:off x="503237" y="1449405"/>
            <a:ext cx="8137525" cy="873665"/>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Now you’ve created your own island, you need people to visit in order to bring money in. This is called developing a ‘tourism industry’. </a:t>
            </a:r>
          </a:p>
        </p:txBody>
      </p:sp>
      <p:sp>
        <p:nvSpPr>
          <p:cNvPr id="7" name="Rounded Rectangle 6"/>
          <p:cNvSpPr/>
          <p:nvPr/>
        </p:nvSpPr>
        <p:spPr>
          <a:xfrm>
            <a:off x="755650" y="2713357"/>
            <a:ext cx="3715265" cy="2982099"/>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r>
              <a:rPr lang="en-GB" b="1" dirty="0">
                <a:solidFill>
                  <a:schemeClr val="tx1"/>
                </a:solidFill>
              </a:rPr>
              <a:t>Questions</a:t>
            </a:r>
          </a:p>
          <a:p>
            <a:pPr marL="252000" indent="-144000">
              <a:spcAft>
                <a:spcPts val="600"/>
              </a:spcAft>
              <a:buFont typeface="Arial" panose="020B0604020202020204" pitchFamily="34" charset="0"/>
              <a:buChar char="•"/>
            </a:pPr>
            <a:r>
              <a:rPr lang="en-GB" dirty="0">
                <a:solidFill>
                  <a:schemeClr val="tx1"/>
                </a:solidFill>
              </a:rPr>
              <a:t>Why would tourists want to visit your island?</a:t>
            </a:r>
          </a:p>
          <a:p>
            <a:pPr marL="252000" indent="-144000">
              <a:spcAft>
                <a:spcPts val="600"/>
              </a:spcAft>
              <a:buFont typeface="Arial" panose="020B0604020202020204" pitchFamily="34" charset="0"/>
              <a:buChar char="•"/>
            </a:pPr>
            <a:r>
              <a:rPr lang="en-GB" dirty="0">
                <a:solidFill>
                  <a:schemeClr val="tx1"/>
                </a:solidFill>
              </a:rPr>
              <a:t>What unique features does it have?</a:t>
            </a:r>
          </a:p>
          <a:p>
            <a:pPr marL="252000" indent="-144000">
              <a:spcAft>
                <a:spcPts val="600"/>
              </a:spcAft>
              <a:buFont typeface="Arial" panose="020B0604020202020204" pitchFamily="34" charset="0"/>
              <a:buChar char="•"/>
            </a:pPr>
            <a:r>
              <a:rPr lang="en-GB" dirty="0">
                <a:solidFill>
                  <a:schemeClr val="tx1"/>
                </a:solidFill>
              </a:rPr>
              <a:t>What sights could they see?</a:t>
            </a:r>
          </a:p>
          <a:p>
            <a:pPr marL="252000" indent="-144000">
              <a:spcAft>
                <a:spcPts val="600"/>
              </a:spcAft>
              <a:buFont typeface="Arial" panose="020B0604020202020204" pitchFamily="34" charset="0"/>
              <a:buChar char="•"/>
            </a:pPr>
            <a:r>
              <a:rPr lang="en-GB" dirty="0">
                <a:solidFill>
                  <a:schemeClr val="tx1"/>
                </a:solidFill>
              </a:rPr>
              <a:t>What activities could they participate in?</a:t>
            </a:r>
          </a:p>
        </p:txBody>
      </p:sp>
    </p:spTree>
    <p:extLst>
      <p:ext uri="{BB962C8B-B14F-4D97-AF65-F5344CB8AC3E}">
        <p14:creationId xmlns:p14="http://schemas.microsoft.com/office/powerpoint/2010/main" val="93094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22897"/>
          <a:stretch/>
        </p:blipFill>
        <p:spPr>
          <a:xfrm>
            <a:off x="503238" y="2179085"/>
            <a:ext cx="8137524" cy="4166153"/>
          </a:xfrm>
          <a:prstGeom prst="rect">
            <a:avLst/>
          </a:prstGeom>
        </p:spPr>
      </p:pic>
      <p:sp>
        <p:nvSpPr>
          <p:cNvPr id="21" name="Title 20"/>
          <p:cNvSpPr>
            <a:spLocks noGrp="1"/>
          </p:cNvSpPr>
          <p:nvPr>
            <p:ph type="title"/>
          </p:nvPr>
        </p:nvSpPr>
        <p:spPr>
          <a:xfrm>
            <a:off x="457198" y="576011"/>
            <a:ext cx="8220075" cy="994306"/>
          </a:xfrm>
        </p:spPr>
        <p:txBody>
          <a:bodyPr/>
          <a:lstStyle/>
          <a:p>
            <a:pPr algn="ctr"/>
            <a:r>
              <a:rPr lang="en-GB" sz="3600" dirty="0"/>
              <a:t>Persuasive Holiday Brochure</a:t>
            </a:r>
          </a:p>
        </p:txBody>
      </p:sp>
      <p:sp>
        <p:nvSpPr>
          <p:cNvPr id="2" name="Rounded Rectangle 1"/>
          <p:cNvSpPr/>
          <p:nvPr/>
        </p:nvSpPr>
        <p:spPr>
          <a:xfrm>
            <a:off x="503237" y="1449405"/>
            <a:ext cx="8137525" cy="873665"/>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000" dirty="0">
                <a:solidFill>
                  <a:schemeClr val="tx1"/>
                </a:solidFill>
              </a:rPr>
              <a:t>Your last job is to create a persuasive holiday brochure to encourage visitors to your island.</a:t>
            </a:r>
          </a:p>
        </p:txBody>
      </p:sp>
      <p:sp>
        <p:nvSpPr>
          <p:cNvPr id="7" name="Rounded Rectangle 6"/>
          <p:cNvSpPr/>
          <p:nvPr/>
        </p:nvSpPr>
        <p:spPr>
          <a:xfrm>
            <a:off x="755650" y="2540001"/>
            <a:ext cx="3715265" cy="3412066"/>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lgn="ctr">
              <a:spcAft>
                <a:spcPts val="600"/>
              </a:spcAft>
            </a:pPr>
            <a:r>
              <a:rPr lang="en-GB" dirty="0">
                <a:solidFill>
                  <a:schemeClr val="tx1"/>
                </a:solidFill>
              </a:rPr>
              <a:t>What features and persuasive devices can you find in the tourist brochures on your desk?</a:t>
            </a:r>
          </a:p>
          <a:p>
            <a:pPr marL="108000" algn="ctr">
              <a:spcAft>
                <a:spcPts val="600"/>
              </a:spcAft>
            </a:pPr>
            <a:r>
              <a:rPr lang="en-GB" b="1" dirty="0">
                <a:solidFill>
                  <a:schemeClr val="tx1"/>
                </a:solidFill>
              </a:rPr>
              <a:t>Discuss them with a partner.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371" y="4055533"/>
            <a:ext cx="2037730" cy="1791758"/>
          </a:xfrm>
          <a:prstGeom prst="rect">
            <a:avLst/>
          </a:prstGeom>
        </p:spPr>
      </p:pic>
    </p:spTree>
    <p:extLst>
      <p:ext uri="{BB962C8B-B14F-4D97-AF65-F5344CB8AC3E}">
        <p14:creationId xmlns:p14="http://schemas.microsoft.com/office/powerpoint/2010/main" val="1338920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07315"/>
            <a:ext cx="8220075" cy="994306"/>
          </a:xfrm>
        </p:spPr>
        <p:txBody>
          <a:bodyPr/>
          <a:lstStyle/>
          <a:p>
            <a:pPr algn="ctr"/>
            <a:r>
              <a:rPr lang="en-GB" sz="3200" dirty="0"/>
              <a:t>What a Successful Brochure Looks Like…</a:t>
            </a:r>
          </a:p>
        </p:txBody>
      </p:sp>
      <p:sp>
        <p:nvSpPr>
          <p:cNvPr id="7" name="Rounded Rectangle 6"/>
          <p:cNvSpPr/>
          <p:nvPr/>
        </p:nvSpPr>
        <p:spPr>
          <a:xfrm>
            <a:off x="764117" y="2258721"/>
            <a:ext cx="2199217" cy="592667"/>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108000" algn="ctr">
              <a:spcAft>
                <a:spcPts val="600"/>
              </a:spcAft>
            </a:pPr>
            <a:r>
              <a:rPr lang="en-GB" dirty="0">
                <a:solidFill>
                  <a:schemeClr val="tx1"/>
                </a:solidFill>
              </a:rPr>
              <a:t>Beautiful images</a:t>
            </a:r>
            <a:endParaRPr lang="en-GB" b="1" dirty="0">
              <a:solidFill>
                <a:schemeClr val="tx1"/>
              </a:solidFill>
            </a:endParaRPr>
          </a:p>
        </p:txBody>
      </p:sp>
      <p:grpSp>
        <p:nvGrpSpPr>
          <p:cNvPr id="10" name="Group 9"/>
          <p:cNvGrpSpPr/>
          <p:nvPr/>
        </p:nvGrpSpPr>
        <p:grpSpPr>
          <a:xfrm>
            <a:off x="3047468" y="2150533"/>
            <a:ext cx="3039533" cy="4055533"/>
            <a:chOff x="3047468" y="1896533"/>
            <a:chExt cx="3039533" cy="4055533"/>
          </a:xfrm>
        </p:grpSpPr>
        <p:sp>
          <p:nvSpPr>
            <p:cNvPr id="5" name="Rectangle 4"/>
            <p:cNvSpPr/>
            <p:nvPr/>
          </p:nvSpPr>
          <p:spPr>
            <a:xfrm>
              <a:off x="3047468" y="1896533"/>
              <a:ext cx="3039533" cy="405553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132667" y="1981200"/>
              <a:ext cx="2870200" cy="6942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2">
                      <a:lumMod val="50000"/>
                    </a:schemeClr>
                  </a:solidFill>
                  <a:latin typeface="Londrina Solid" panose="02000506000000020003" pitchFamily="50" charset="0"/>
                </a:rPr>
                <a:t>Summer in Yorkshire</a:t>
              </a:r>
            </a:p>
            <a:p>
              <a:pPr algn="ctr"/>
              <a:r>
                <a:rPr lang="en-GB" sz="1400" dirty="0">
                  <a:solidFill>
                    <a:schemeClr val="accent2">
                      <a:lumMod val="50000"/>
                    </a:schemeClr>
                  </a:solidFill>
                </a:rPr>
                <a:t>It’s Cycling Heaven</a:t>
              </a:r>
            </a:p>
          </p:txBody>
        </p:sp>
        <p:sp>
          <p:nvSpPr>
            <p:cNvPr id="9" name="Rectangle 8"/>
            <p:cNvSpPr/>
            <p:nvPr/>
          </p:nvSpPr>
          <p:spPr>
            <a:xfrm>
              <a:off x="3141131" y="2673114"/>
              <a:ext cx="2853269" cy="861774"/>
            </a:xfrm>
            <a:prstGeom prst="rect">
              <a:avLst/>
            </a:prstGeom>
          </p:spPr>
          <p:txBody>
            <a:bodyPr wrap="square">
              <a:spAutoFit/>
            </a:bodyPr>
            <a:lstStyle/>
            <a:p>
              <a:pPr marL="108000" algn="ctr">
                <a:spcAft>
                  <a:spcPts val="600"/>
                </a:spcAft>
              </a:pPr>
              <a:r>
                <a:rPr lang="en-GB" sz="900" dirty="0"/>
                <a:t>Are you mad about cycling and looking for something different this summer?</a:t>
              </a:r>
            </a:p>
            <a:p>
              <a:pPr marL="108000" algn="ctr">
                <a:spcAft>
                  <a:spcPts val="600"/>
                </a:spcAft>
              </a:pPr>
              <a:r>
                <a:rPr lang="en-GB" sz="900" dirty="0"/>
                <a:t>Come to Yorkshire this summer for Le Tour Yorkshire and you will also get beautiful beaches, wild wilderness, magnificent history and stunning cities.</a:t>
              </a:r>
            </a:p>
          </p:txBody>
        </p:sp>
        <p:sp>
          <p:nvSpPr>
            <p:cNvPr id="11" name="Rectangle 10"/>
            <p:cNvSpPr/>
            <p:nvPr/>
          </p:nvSpPr>
          <p:spPr>
            <a:xfrm>
              <a:off x="3136900" y="3600224"/>
              <a:ext cx="2870200" cy="11392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972000" rtlCol="0" anchor="ctr"/>
            <a:lstStyle/>
            <a:p>
              <a:r>
                <a:rPr lang="en-GB" sz="1000" b="1" dirty="0">
                  <a:solidFill>
                    <a:schemeClr val="tx1"/>
                  </a:solidFill>
                </a:rPr>
                <a:t>York, Leeds and Sheffield</a:t>
              </a:r>
            </a:p>
            <a:p>
              <a:r>
                <a:rPr lang="en-GB" sz="1000" dirty="0">
                  <a:solidFill>
                    <a:schemeClr val="tx1"/>
                  </a:solidFill>
                </a:rPr>
                <a:t>If you love city life, come and stay in one of these great cities and soak up the atmosphere of Le Tour! There are museums, minsters and lots of great shops.</a:t>
              </a:r>
            </a:p>
          </p:txBody>
        </p:sp>
        <p:pic>
          <p:nvPicPr>
            <p:cNvPr id="12" name="Picture 18" descr="https://farm1.staticflickr.com/144/366115415_2bdc1dae92_b.jpg"/>
            <p:cNvPicPr>
              <a:picLocks noChangeAspect="1" noChangeArrowheads="1"/>
            </p:cNvPicPr>
            <p:nvPr/>
          </p:nvPicPr>
          <p:blipFill rotWithShape="1">
            <a:blip r:embed="rId2">
              <a:extLst>
                <a:ext uri="{28A0092B-C50C-407E-A947-70E740481C1C}">
                  <a14:useLocalDpi xmlns:a14="http://schemas.microsoft.com/office/drawing/2010/main" val="0"/>
                </a:ext>
              </a:extLst>
            </a:blip>
            <a:srcRect l="10562" r="24442"/>
            <a:stretch/>
          </p:blipFill>
          <p:spPr bwMode="auto">
            <a:xfrm>
              <a:off x="5020733" y="3600819"/>
              <a:ext cx="990599" cy="114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3141132" y="4804789"/>
              <a:ext cx="2870200" cy="107107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72000" rIns="108000" rtlCol="0" anchor="ctr"/>
            <a:lstStyle/>
            <a:p>
              <a:pPr algn="r"/>
              <a:r>
                <a:rPr lang="en-GB" sz="1050" b="1" dirty="0">
                  <a:solidFill>
                    <a:schemeClr val="tx1"/>
                  </a:solidFill>
                </a:rPr>
                <a:t>Wild Wilderness</a:t>
              </a:r>
            </a:p>
            <a:p>
              <a:pPr algn="r"/>
              <a:r>
                <a:rPr lang="en-GB" sz="1050" dirty="0">
                  <a:solidFill>
                    <a:schemeClr val="tx1"/>
                  </a:solidFill>
                </a:rPr>
                <a:t>As Le Tour winds its way up through the stunning Yorkshire moorlands, you can camp under the stars at one of the peaceful campsites along the route.</a:t>
              </a:r>
            </a:p>
          </p:txBody>
        </p:sp>
        <p:pic>
          <p:nvPicPr>
            <p:cNvPr id="14" name="Picture 20" descr="https://farm8.staticflickr.com/7285/8740169529_c69ab6b02c_b.jpg"/>
            <p:cNvPicPr>
              <a:picLocks noChangeAspect="1" noChangeArrowheads="1"/>
            </p:cNvPicPr>
            <p:nvPr/>
          </p:nvPicPr>
          <p:blipFill rotWithShape="1">
            <a:blip r:embed="rId3">
              <a:extLst>
                <a:ext uri="{28A0092B-C50C-407E-A947-70E740481C1C}">
                  <a14:useLocalDpi xmlns:a14="http://schemas.microsoft.com/office/drawing/2010/main" val="0"/>
                </a:ext>
              </a:extLst>
            </a:blip>
            <a:srcRect l="44821"/>
            <a:stretch/>
          </p:blipFill>
          <p:spPr bwMode="auto">
            <a:xfrm>
              <a:off x="3132666" y="4804789"/>
              <a:ext cx="948509" cy="107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ounded Rectangle 15"/>
          <p:cNvSpPr/>
          <p:nvPr/>
        </p:nvSpPr>
        <p:spPr>
          <a:xfrm>
            <a:off x="503237" y="1449405"/>
            <a:ext cx="8137525" cy="607995"/>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000" dirty="0">
                <a:solidFill>
                  <a:schemeClr val="tx1"/>
                </a:solidFill>
              </a:rPr>
              <a:t>What features can you spot in this travel brochure?</a:t>
            </a:r>
          </a:p>
        </p:txBody>
      </p:sp>
      <p:sp>
        <p:nvSpPr>
          <p:cNvPr id="17" name="Rounded Rectangle 16"/>
          <p:cNvSpPr/>
          <p:nvPr/>
        </p:nvSpPr>
        <p:spPr>
          <a:xfrm>
            <a:off x="764117" y="3035302"/>
            <a:ext cx="2199217" cy="592667"/>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108000" algn="ctr">
              <a:spcAft>
                <a:spcPts val="600"/>
              </a:spcAft>
            </a:pPr>
            <a:r>
              <a:rPr lang="en-GB" dirty="0">
                <a:solidFill>
                  <a:schemeClr val="tx1"/>
                </a:solidFill>
              </a:rPr>
              <a:t>Exciting/emotive</a:t>
            </a:r>
            <a:endParaRPr lang="en-GB" b="1" dirty="0">
              <a:solidFill>
                <a:schemeClr val="tx1"/>
              </a:solidFill>
            </a:endParaRPr>
          </a:p>
        </p:txBody>
      </p:sp>
      <p:sp>
        <p:nvSpPr>
          <p:cNvPr id="18" name="Rounded Rectangle 17"/>
          <p:cNvSpPr/>
          <p:nvPr/>
        </p:nvSpPr>
        <p:spPr>
          <a:xfrm>
            <a:off x="764117" y="3811883"/>
            <a:ext cx="2199217" cy="592667"/>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108000" algn="ctr">
              <a:spcAft>
                <a:spcPts val="600"/>
              </a:spcAft>
            </a:pPr>
            <a:r>
              <a:rPr lang="en-GB" sz="1400" dirty="0">
                <a:solidFill>
                  <a:schemeClr val="tx1"/>
                </a:solidFill>
              </a:rPr>
              <a:t>Flattering descriptions</a:t>
            </a:r>
            <a:endParaRPr lang="en-GB" sz="1400" b="1" dirty="0">
              <a:solidFill>
                <a:schemeClr val="tx1"/>
              </a:solidFill>
            </a:endParaRPr>
          </a:p>
        </p:txBody>
      </p:sp>
      <p:sp>
        <p:nvSpPr>
          <p:cNvPr id="19" name="Rounded Rectangle 18"/>
          <p:cNvSpPr/>
          <p:nvPr/>
        </p:nvSpPr>
        <p:spPr>
          <a:xfrm>
            <a:off x="764117" y="4588464"/>
            <a:ext cx="2199217" cy="592667"/>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108000" algn="ctr">
              <a:spcAft>
                <a:spcPts val="600"/>
              </a:spcAft>
            </a:pPr>
            <a:r>
              <a:rPr lang="en-GB" dirty="0">
                <a:solidFill>
                  <a:schemeClr val="tx1"/>
                </a:solidFill>
              </a:rPr>
              <a:t>Present tense</a:t>
            </a:r>
            <a:endParaRPr lang="en-GB" b="1" dirty="0">
              <a:solidFill>
                <a:schemeClr val="tx1"/>
              </a:solidFill>
            </a:endParaRPr>
          </a:p>
        </p:txBody>
      </p:sp>
      <p:sp>
        <p:nvSpPr>
          <p:cNvPr id="20" name="Rounded Rectangle 19"/>
          <p:cNvSpPr/>
          <p:nvPr/>
        </p:nvSpPr>
        <p:spPr>
          <a:xfrm>
            <a:off x="764117" y="5365045"/>
            <a:ext cx="2199217" cy="592667"/>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108000" algn="ctr">
              <a:spcAft>
                <a:spcPts val="600"/>
              </a:spcAft>
            </a:pPr>
            <a:r>
              <a:rPr lang="en-GB" dirty="0">
                <a:solidFill>
                  <a:schemeClr val="tx1"/>
                </a:solidFill>
              </a:rPr>
              <a:t>Directive language</a:t>
            </a:r>
            <a:endParaRPr lang="en-GB" b="1" dirty="0">
              <a:solidFill>
                <a:schemeClr val="tx1"/>
              </a:solidFill>
            </a:endParaRPr>
          </a:p>
        </p:txBody>
      </p:sp>
      <p:sp>
        <p:nvSpPr>
          <p:cNvPr id="22" name="Rounded Rectangle 21"/>
          <p:cNvSpPr/>
          <p:nvPr/>
        </p:nvSpPr>
        <p:spPr>
          <a:xfrm>
            <a:off x="6189133" y="2264835"/>
            <a:ext cx="2199217" cy="592667"/>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108000" algn="ctr">
              <a:spcAft>
                <a:spcPts val="600"/>
              </a:spcAft>
            </a:pPr>
            <a:r>
              <a:rPr lang="en-GB" sz="1600" dirty="0">
                <a:solidFill>
                  <a:schemeClr val="tx1"/>
                </a:solidFill>
              </a:rPr>
              <a:t>Rhetorical questions</a:t>
            </a:r>
            <a:endParaRPr lang="en-GB" sz="1600" b="1" dirty="0">
              <a:solidFill>
                <a:schemeClr val="tx1"/>
              </a:solidFill>
            </a:endParaRPr>
          </a:p>
        </p:txBody>
      </p:sp>
      <p:sp>
        <p:nvSpPr>
          <p:cNvPr id="23" name="Rounded Rectangle 22"/>
          <p:cNvSpPr/>
          <p:nvPr/>
        </p:nvSpPr>
        <p:spPr>
          <a:xfrm>
            <a:off x="6189133" y="3041416"/>
            <a:ext cx="2199217" cy="592667"/>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108000" algn="ctr">
              <a:spcAft>
                <a:spcPts val="600"/>
              </a:spcAft>
            </a:pPr>
            <a:r>
              <a:rPr lang="en-GB" dirty="0">
                <a:solidFill>
                  <a:schemeClr val="tx1"/>
                </a:solidFill>
              </a:rPr>
              <a:t>Personal pronouns</a:t>
            </a:r>
            <a:endParaRPr lang="en-GB" b="1" dirty="0">
              <a:solidFill>
                <a:schemeClr val="tx1"/>
              </a:solidFill>
            </a:endParaRPr>
          </a:p>
        </p:txBody>
      </p:sp>
      <p:sp>
        <p:nvSpPr>
          <p:cNvPr id="24" name="Rounded Rectangle 23"/>
          <p:cNvSpPr/>
          <p:nvPr/>
        </p:nvSpPr>
        <p:spPr>
          <a:xfrm>
            <a:off x="6189133" y="3817997"/>
            <a:ext cx="2199217" cy="592667"/>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108000" algn="ctr">
              <a:spcAft>
                <a:spcPts val="600"/>
              </a:spcAft>
            </a:pPr>
            <a:r>
              <a:rPr lang="en-GB" dirty="0">
                <a:solidFill>
                  <a:schemeClr val="tx1"/>
                </a:solidFill>
              </a:rPr>
              <a:t>Informal language</a:t>
            </a:r>
            <a:endParaRPr lang="en-GB" b="1" dirty="0">
              <a:solidFill>
                <a:schemeClr val="tx1"/>
              </a:solidFill>
            </a:endParaRPr>
          </a:p>
        </p:txBody>
      </p:sp>
      <p:sp>
        <p:nvSpPr>
          <p:cNvPr id="25" name="Rounded Rectangle 24"/>
          <p:cNvSpPr/>
          <p:nvPr/>
        </p:nvSpPr>
        <p:spPr>
          <a:xfrm>
            <a:off x="6189133" y="4594578"/>
            <a:ext cx="2199217" cy="592667"/>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108000" algn="ctr">
              <a:spcAft>
                <a:spcPts val="600"/>
              </a:spcAft>
            </a:pPr>
            <a:r>
              <a:rPr lang="en-GB" dirty="0">
                <a:solidFill>
                  <a:schemeClr val="tx1"/>
                </a:solidFill>
              </a:rPr>
              <a:t>Repetition</a:t>
            </a:r>
            <a:endParaRPr lang="en-GB" b="1" dirty="0">
              <a:solidFill>
                <a:schemeClr val="tx1"/>
              </a:solidFill>
            </a:endParaRPr>
          </a:p>
        </p:txBody>
      </p:sp>
      <p:sp>
        <p:nvSpPr>
          <p:cNvPr id="26" name="Rounded Rectangle 25"/>
          <p:cNvSpPr/>
          <p:nvPr/>
        </p:nvSpPr>
        <p:spPr>
          <a:xfrm>
            <a:off x="6189133" y="5371159"/>
            <a:ext cx="2199217" cy="592667"/>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108000" algn="ctr">
              <a:spcAft>
                <a:spcPts val="600"/>
              </a:spcAft>
            </a:pPr>
            <a:r>
              <a:rPr lang="en-GB" dirty="0">
                <a:solidFill>
                  <a:schemeClr val="tx1"/>
                </a:solidFill>
              </a:rPr>
              <a:t>Clear presentation</a:t>
            </a:r>
            <a:endParaRPr lang="en-GB" b="1" dirty="0">
              <a:solidFill>
                <a:schemeClr val="tx1"/>
              </a:solidFill>
            </a:endParaRPr>
          </a:p>
        </p:txBody>
      </p:sp>
    </p:spTree>
    <p:extLst>
      <p:ext uri="{BB962C8B-B14F-4D97-AF65-F5344CB8AC3E}">
        <p14:creationId xmlns:p14="http://schemas.microsoft.com/office/powerpoint/2010/main" val="2507285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635526"/>
            <a:ext cx="8220075" cy="702204"/>
          </a:xfrm>
        </p:spPr>
        <p:txBody>
          <a:bodyPr/>
          <a:lstStyle/>
          <a:p>
            <a:pPr algn="ctr"/>
            <a:r>
              <a:rPr lang="en-GB" sz="3600" dirty="0"/>
              <a:t>Persuasive Writing Checklist</a:t>
            </a:r>
          </a:p>
        </p:txBody>
      </p:sp>
      <p:sp>
        <p:nvSpPr>
          <p:cNvPr id="7" name="Rounded Rectangle 6"/>
          <p:cNvSpPr/>
          <p:nvPr/>
        </p:nvSpPr>
        <p:spPr>
          <a:xfrm>
            <a:off x="755649" y="1439333"/>
            <a:ext cx="4510617" cy="4653492"/>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80000" indent="-180000">
              <a:spcAft>
                <a:spcPts val="600"/>
              </a:spcAft>
              <a:buFont typeface="Arial" panose="020B0604020202020204" pitchFamily="34" charset="0"/>
              <a:buChar char="•"/>
            </a:pPr>
            <a:r>
              <a:rPr lang="en-GB" dirty="0">
                <a:solidFill>
                  <a:schemeClr val="tx1"/>
                </a:solidFill>
              </a:rPr>
              <a:t>Use this persuasive writing checklist as you create your brochure.</a:t>
            </a:r>
          </a:p>
          <a:p>
            <a:pPr marL="180000" indent="-180000">
              <a:spcAft>
                <a:spcPts val="600"/>
              </a:spcAft>
              <a:buFont typeface="Arial" panose="020B0604020202020204" pitchFamily="34" charset="0"/>
              <a:buChar char="•"/>
            </a:pPr>
            <a:r>
              <a:rPr lang="en-GB" dirty="0">
                <a:solidFill>
                  <a:schemeClr val="tx1"/>
                </a:solidFill>
              </a:rPr>
              <a:t>Tick of the features as you use them.</a:t>
            </a:r>
          </a:p>
          <a:p>
            <a:pPr marL="180000" indent="-180000">
              <a:spcAft>
                <a:spcPts val="600"/>
              </a:spcAft>
              <a:buFont typeface="Arial" panose="020B0604020202020204" pitchFamily="34" charset="0"/>
              <a:buChar char="•"/>
            </a:pPr>
            <a:r>
              <a:rPr lang="en-GB" dirty="0">
                <a:solidFill>
                  <a:schemeClr val="tx1"/>
                </a:solidFill>
              </a:rPr>
              <a:t>You may want to use the holiday brochure template or you may wish to design the layout of the brochure yourself.</a:t>
            </a:r>
          </a:p>
        </p:txBody>
      </p:sp>
      <p:sp>
        <p:nvSpPr>
          <p:cNvPr id="5" name="Rounded Rectangle 4"/>
          <p:cNvSpPr/>
          <p:nvPr/>
        </p:nvSpPr>
        <p:spPr>
          <a:xfrm>
            <a:off x="5327649" y="1439333"/>
            <a:ext cx="3060701" cy="4653492"/>
          </a:xfrm>
          <a:prstGeom prst="roundRect">
            <a:avLst>
              <a:gd name="adj" fmla="val 1989"/>
            </a:avLst>
          </a:prstGeom>
          <a:solidFill>
            <a:srgbClr val="0278A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lgn="ctr">
              <a:spcAft>
                <a:spcPts val="600"/>
              </a:spcAft>
            </a:pPr>
            <a:endParaRPr lang="en-GB" dirty="0">
              <a:solidFill>
                <a:schemeClr val="tx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5536" y="1744133"/>
            <a:ext cx="2851738" cy="4032779"/>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4236" y="3692612"/>
            <a:ext cx="2546763" cy="2239346"/>
          </a:xfrm>
          <a:prstGeom prst="rect">
            <a:avLst/>
          </a:prstGeom>
        </p:spPr>
      </p:pic>
    </p:spTree>
    <p:extLst>
      <p:ext uri="{BB962C8B-B14F-4D97-AF65-F5344CB8AC3E}">
        <p14:creationId xmlns:p14="http://schemas.microsoft.com/office/powerpoint/2010/main" val="3424264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7042"/>
          <a:stretch/>
        </p:blipFill>
        <p:spPr>
          <a:xfrm>
            <a:off x="503236" y="1769534"/>
            <a:ext cx="8137525" cy="4575704"/>
          </a:xfrm>
          <a:prstGeom prst="rect">
            <a:avLst/>
          </a:prstGeom>
        </p:spPr>
      </p:pic>
      <p:sp>
        <p:nvSpPr>
          <p:cNvPr id="21" name="Title 20"/>
          <p:cNvSpPr>
            <a:spLocks noGrp="1"/>
          </p:cNvSpPr>
          <p:nvPr>
            <p:ph type="title"/>
          </p:nvPr>
        </p:nvSpPr>
        <p:spPr>
          <a:xfrm>
            <a:off x="457198" y="710699"/>
            <a:ext cx="8220075" cy="994306"/>
          </a:xfrm>
        </p:spPr>
        <p:txBody>
          <a:bodyPr/>
          <a:lstStyle/>
          <a:p>
            <a:pPr algn="ctr"/>
            <a:r>
              <a:rPr lang="en-GB" sz="3400" dirty="0"/>
              <a:t>Have You Produced a</a:t>
            </a:r>
            <a:br>
              <a:rPr lang="en-GB" sz="3400" dirty="0"/>
            </a:br>
            <a:r>
              <a:rPr lang="en-GB" sz="3400" dirty="0"/>
              <a:t>Successful Brochure?</a:t>
            </a:r>
          </a:p>
        </p:txBody>
      </p:sp>
      <p:sp>
        <p:nvSpPr>
          <p:cNvPr id="3" name="Pentagon 2"/>
          <p:cNvSpPr/>
          <p:nvPr/>
        </p:nvSpPr>
        <p:spPr>
          <a:xfrm>
            <a:off x="503238" y="2319866"/>
            <a:ext cx="4949295" cy="999067"/>
          </a:xfrm>
          <a:prstGeom prst="homePlate">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sz="2000" dirty="0">
                <a:solidFill>
                  <a:schemeClr val="tx1"/>
                </a:solidFill>
              </a:rPr>
              <a:t>Share your brochure with a partner or another adult in school.</a:t>
            </a:r>
          </a:p>
        </p:txBody>
      </p:sp>
      <p:sp>
        <p:nvSpPr>
          <p:cNvPr id="8" name="Pentagon 7"/>
          <p:cNvSpPr/>
          <p:nvPr/>
        </p:nvSpPr>
        <p:spPr>
          <a:xfrm>
            <a:off x="503238" y="3459662"/>
            <a:ext cx="6134629" cy="999067"/>
          </a:xfrm>
          <a:prstGeom prst="homePlate">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sz="2000" dirty="0">
                <a:solidFill>
                  <a:schemeClr val="tx1"/>
                </a:solidFill>
              </a:rPr>
              <a:t>Would they be persuaded to visit your island? Why?</a:t>
            </a:r>
          </a:p>
        </p:txBody>
      </p:sp>
      <p:sp>
        <p:nvSpPr>
          <p:cNvPr id="9" name="Pentagon 8"/>
          <p:cNvSpPr/>
          <p:nvPr/>
        </p:nvSpPr>
        <p:spPr>
          <a:xfrm>
            <a:off x="503238" y="4599458"/>
            <a:ext cx="6134629" cy="999067"/>
          </a:xfrm>
          <a:prstGeom prst="homePlate">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sz="2000" dirty="0">
                <a:solidFill>
                  <a:schemeClr val="tx1"/>
                </a:solidFill>
              </a:rPr>
              <a:t>What features have you used to convince them?</a:t>
            </a:r>
          </a:p>
        </p:txBody>
      </p:sp>
    </p:spTree>
    <p:extLst>
      <p:ext uri="{BB962C8B-B14F-4D97-AF65-F5344CB8AC3E}">
        <p14:creationId xmlns:p14="http://schemas.microsoft.com/office/powerpoint/2010/main" val="1223889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sz="3600" dirty="0"/>
              <a:t>National Flags</a:t>
            </a:r>
          </a:p>
        </p:txBody>
      </p:sp>
      <p:sp>
        <p:nvSpPr>
          <p:cNvPr id="2" name="Rounded Rectangle 1"/>
          <p:cNvSpPr/>
          <p:nvPr/>
        </p:nvSpPr>
        <p:spPr>
          <a:xfrm>
            <a:off x="829157" y="1609992"/>
            <a:ext cx="4764335" cy="125881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spcAft>
                <a:spcPts val="600"/>
              </a:spcAft>
            </a:pPr>
            <a:r>
              <a:rPr lang="en-GB" dirty="0">
                <a:solidFill>
                  <a:schemeClr val="tx1"/>
                </a:solidFill>
              </a:rPr>
              <a:t>The national flag of a country can often have a deep meaning and hold symbolic significance for the people of a nation.</a:t>
            </a:r>
            <a:endParaRPr lang="en-GB" b="1" dirty="0">
              <a:solidFill>
                <a:schemeClr val="tx1"/>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9922"/>
          <a:stretch/>
        </p:blipFill>
        <p:spPr>
          <a:xfrm flipH="1">
            <a:off x="6370773" y="512763"/>
            <a:ext cx="2269989" cy="5832475"/>
          </a:xfrm>
          <a:prstGeom prst="rect">
            <a:avLst/>
          </a:prstGeom>
        </p:spPr>
      </p:pic>
      <p:sp>
        <p:nvSpPr>
          <p:cNvPr id="6" name="Pentagon 5"/>
          <p:cNvSpPr/>
          <p:nvPr/>
        </p:nvSpPr>
        <p:spPr>
          <a:xfrm>
            <a:off x="503238" y="3272481"/>
            <a:ext cx="7125000" cy="1054444"/>
          </a:xfrm>
          <a:prstGeom prst="homePlate">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dirty="0">
                <a:solidFill>
                  <a:schemeClr val="tx1"/>
                </a:solidFill>
              </a:rPr>
              <a:t>Let’s test your flag knowledge – can you name the country that these national flags belong to?</a:t>
            </a:r>
          </a:p>
        </p:txBody>
      </p:sp>
      <p:sp>
        <p:nvSpPr>
          <p:cNvPr id="8" name="Pentagon 7"/>
          <p:cNvSpPr/>
          <p:nvPr/>
        </p:nvSpPr>
        <p:spPr>
          <a:xfrm>
            <a:off x="503238" y="4730600"/>
            <a:ext cx="6424784" cy="1054444"/>
          </a:xfrm>
          <a:prstGeom prst="homePlate">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dirty="0">
                <a:solidFill>
                  <a:schemeClr val="tx1"/>
                </a:solidFill>
              </a:rPr>
              <a:t>Could you guess the meaning behind each one’s colours, symbols or shapes?</a:t>
            </a:r>
          </a:p>
        </p:txBody>
      </p:sp>
    </p:spTree>
    <p:extLst>
      <p:ext uri="{BB962C8B-B14F-4D97-AF65-F5344CB8AC3E}">
        <p14:creationId xmlns:p14="http://schemas.microsoft.com/office/powerpoint/2010/main" val="3179168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sz="3600" dirty="0"/>
              <a:t>The National Flag of…</a:t>
            </a:r>
          </a:p>
        </p:txBody>
      </p:sp>
      <p:sp>
        <p:nvSpPr>
          <p:cNvPr id="2" name="Rounded Rectangle 1"/>
          <p:cNvSpPr/>
          <p:nvPr/>
        </p:nvSpPr>
        <p:spPr>
          <a:xfrm>
            <a:off x="503238" y="1368299"/>
            <a:ext cx="8137525" cy="107833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000" dirty="0">
                <a:solidFill>
                  <a:schemeClr val="tx1"/>
                </a:solidFill>
              </a:rPr>
              <a:t>Do you know which country this flag belongs to?</a:t>
            </a:r>
          </a:p>
          <a:p>
            <a:pPr algn="ctr">
              <a:spcAft>
                <a:spcPts val="600"/>
              </a:spcAft>
            </a:pPr>
            <a:r>
              <a:rPr lang="en-GB" sz="2000" dirty="0">
                <a:solidFill>
                  <a:schemeClr val="tx1"/>
                </a:solidFill>
              </a:rPr>
              <a:t>Do you know the meaning behind it?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84" y="3288954"/>
            <a:ext cx="3646885" cy="2459927"/>
          </a:xfrm>
          <a:prstGeom prst="rect">
            <a:avLst/>
          </a:prstGeom>
        </p:spPr>
      </p:pic>
      <p:sp>
        <p:nvSpPr>
          <p:cNvPr id="9" name="Rounded Rectangle 8"/>
          <p:cNvSpPr/>
          <p:nvPr/>
        </p:nvSpPr>
        <p:spPr>
          <a:xfrm>
            <a:off x="4650906" y="2512541"/>
            <a:ext cx="3737444" cy="358028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r>
              <a:rPr lang="en-GB" sz="1600" dirty="0">
                <a:solidFill>
                  <a:schemeClr val="tx1"/>
                </a:solidFill>
              </a:rPr>
              <a:t>Each colour of the Brazilian flag symbolises something very important to Brazilian culture. The yellow represents the country’s gold reserves, the green represents the country’s tropical landscape and the blue is a globe with 27 white stars upon it (one for every district in Brazil).</a:t>
            </a:r>
          </a:p>
          <a:p>
            <a:pPr marL="108000">
              <a:spcAft>
                <a:spcPts val="600"/>
              </a:spcAft>
            </a:pPr>
            <a:r>
              <a:rPr lang="en-GB" sz="1600" dirty="0">
                <a:solidFill>
                  <a:schemeClr val="tx1"/>
                </a:solidFill>
              </a:rPr>
              <a:t>Across the glove, the banner reads ‘</a:t>
            </a:r>
            <a:r>
              <a:rPr lang="en-GB" sz="1600" dirty="0" err="1">
                <a:solidFill>
                  <a:schemeClr val="tx1"/>
                </a:solidFill>
              </a:rPr>
              <a:t>Ordem</a:t>
            </a:r>
            <a:r>
              <a:rPr lang="en-GB" sz="1600" dirty="0">
                <a:solidFill>
                  <a:schemeClr val="tx1"/>
                </a:solidFill>
              </a:rPr>
              <a:t> E Progresso’, which is a Brazilian motto meaning ‘Order and Progress’.</a:t>
            </a:r>
          </a:p>
        </p:txBody>
      </p:sp>
      <p:sp>
        <p:nvSpPr>
          <p:cNvPr id="5" name="Rectangle 4"/>
          <p:cNvSpPr/>
          <p:nvPr/>
        </p:nvSpPr>
        <p:spPr>
          <a:xfrm>
            <a:off x="755650" y="2661335"/>
            <a:ext cx="3805138" cy="523220"/>
          </a:xfrm>
          <a:prstGeom prst="rect">
            <a:avLst/>
          </a:prstGeom>
        </p:spPr>
        <p:txBody>
          <a:bodyPr wrap="square">
            <a:spAutoFit/>
          </a:bodyPr>
          <a:lstStyle/>
          <a:p>
            <a:pPr algn="ctr">
              <a:spcAft>
                <a:spcPts val="600"/>
              </a:spcAft>
            </a:pPr>
            <a:r>
              <a:rPr lang="en-GB" sz="2800" b="1" dirty="0"/>
              <a:t>Brazil</a:t>
            </a:r>
          </a:p>
        </p:txBody>
      </p:sp>
    </p:spTree>
    <p:extLst>
      <p:ext uri="{BB962C8B-B14F-4D97-AF65-F5344CB8AC3E}">
        <p14:creationId xmlns:p14="http://schemas.microsoft.com/office/powerpoint/2010/main" val="41812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5201"/>
          <a:stretch/>
        </p:blipFill>
        <p:spPr>
          <a:xfrm>
            <a:off x="823784" y="3399251"/>
            <a:ext cx="3646885" cy="2461163"/>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sz="3600" dirty="0"/>
              <a:t>The National Flag of…</a:t>
            </a:r>
          </a:p>
        </p:txBody>
      </p:sp>
      <p:sp>
        <p:nvSpPr>
          <p:cNvPr id="2" name="Rounded Rectangle 1"/>
          <p:cNvSpPr/>
          <p:nvPr/>
        </p:nvSpPr>
        <p:spPr>
          <a:xfrm>
            <a:off x="503238" y="1368299"/>
            <a:ext cx="8137525" cy="107833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000" dirty="0">
                <a:solidFill>
                  <a:schemeClr val="tx1"/>
                </a:solidFill>
              </a:rPr>
              <a:t>Do you know which country this flag belongs to?</a:t>
            </a:r>
          </a:p>
          <a:p>
            <a:pPr algn="ctr">
              <a:spcAft>
                <a:spcPts val="600"/>
              </a:spcAft>
            </a:pPr>
            <a:r>
              <a:rPr lang="en-GB" sz="2000" dirty="0">
                <a:solidFill>
                  <a:schemeClr val="tx1"/>
                </a:solidFill>
              </a:rPr>
              <a:t>Do you know the meaning behind it?</a:t>
            </a:r>
          </a:p>
        </p:txBody>
      </p:sp>
      <p:sp>
        <p:nvSpPr>
          <p:cNvPr id="9" name="Rounded Rectangle 8"/>
          <p:cNvSpPr/>
          <p:nvPr/>
        </p:nvSpPr>
        <p:spPr>
          <a:xfrm>
            <a:off x="4650906" y="2512541"/>
            <a:ext cx="3737444" cy="358028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r>
              <a:rPr lang="en-GB" dirty="0">
                <a:solidFill>
                  <a:schemeClr val="tx1"/>
                </a:solidFill>
              </a:rPr>
              <a:t>The red maple leaf has been the national symbol of Canada for over 150 years. For Canadian people, it is a symbol of unity, tolerance and peace.</a:t>
            </a:r>
          </a:p>
          <a:p>
            <a:pPr marL="108000">
              <a:spcAft>
                <a:spcPts val="600"/>
              </a:spcAft>
            </a:pPr>
            <a:r>
              <a:rPr lang="en-GB" dirty="0">
                <a:solidFill>
                  <a:schemeClr val="tx1"/>
                </a:solidFill>
              </a:rPr>
              <a:t>Red and white are the official colours of Canada, proclaimed by King George V in 1921.</a:t>
            </a:r>
          </a:p>
        </p:txBody>
      </p:sp>
      <p:sp>
        <p:nvSpPr>
          <p:cNvPr id="5" name="Rectangle 4"/>
          <p:cNvSpPr/>
          <p:nvPr/>
        </p:nvSpPr>
        <p:spPr>
          <a:xfrm>
            <a:off x="755650" y="2661335"/>
            <a:ext cx="3805138" cy="523220"/>
          </a:xfrm>
          <a:prstGeom prst="rect">
            <a:avLst/>
          </a:prstGeom>
        </p:spPr>
        <p:txBody>
          <a:bodyPr wrap="square">
            <a:spAutoFit/>
          </a:bodyPr>
          <a:lstStyle/>
          <a:p>
            <a:pPr algn="ctr">
              <a:spcAft>
                <a:spcPts val="600"/>
              </a:spcAft>
            </a:pPr>
            <a:r>
              <a:rPr lang="en-GB" sz="2800" b="1" dirty="0"/>
              <a:t>Canada</a:t>
            </a:r>
          </a:p>
        </p:txBody>
      </p:sp>
    </p:spTree>
    <p:extLst>
      <p:ext uri="{BB962C8B-B14F-4D97-AF65-F5344CB8AC3E}">
        <p14:creationId xmlns:p14="http://schemas.microsoft.com/office/powerpoint/2010/main" val="255390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5826"/>
          <a:stretch/>
        </p:blipFill>
        <p:spPr>
          <a:xfrm>
            <a:off x="823784" y="3399251"/>
            <a:ext cx="3649362" cy="2481217"/>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sz="3600" dirty="0"/>
              <a:t>The National Flag of…</a:t>
            </a:r>
          </a:p>
        </p:txBody>
      </p:sp>
      <p:sp>
        <p:nvSpPr>
          <p:cNvPr id="2" name="Rounded Rectangle 1"/>
          <p:cNvSpPr/>
          <p:nvPr/>
        </p:nvSpPr>
        <p:spPr>
          <a:xfrm>
            <a:off x="503238" y="1368299"/>
            <a:ext cx="8137525" cy="107833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000" dirty="0">
                <a:solidFill>
                  <a:schemeClr val="tx1"/>
                </a:solidFill>
              </a:rPr>
              <a:t>Do you know which country this flag belongs to?</a:t>
            </a:r>
          </a:p>
          <a:p>
            <a:pPr algn="ctr">
              <a:spcAft>
                <a:spcPts val="600"/>
              </a:spcAft>
            </a:pPr>
            <a:r>
              <a:rPr lang="en-GB" sz="2000" dirty="0">
                <a:solidFill>
                  <a:schemeClr val="tx1"/>
                </a:solidFill>
              </a:rPr>
              <a:t>Do you know the meaning behind it?</a:t>
            </a:r>
          </a:p>
        </p:txBody>
      </p:sp>
      <p:sp>
        <p:nvSpPr>
          <p:cNvPr id="9" name="Rounded Rectangle 8"/>
          <p:cNvSpPr/>
          <p:nvPr/>
        </p:nvSpPr>
        <p:spPr>
          <a:xfrm>
            <a:off x="4650906" y="2512541"/>
            <a:ext cx="3737444" cy="358028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r>
              <a:rPr lang="en-GB" dirty="0">
                <a:solidFill>
                  <a:schemeClr val="tx1"/>
                </a:solidFill>
              </a:rPr>
              <a:t>The green stripes of Nigeria’s flag represent their lush vegetation and its agriculture industry (that the Nigerians would call their natural wealth).</a:t>
            </a:r>
          </a:p>
          <a:p>
            <a:pPr marL="108000">
              <a:spcAft>
                <a:spcPts val="600"/>
              </a:spcAft>
            </a:pPr>
            <a:r>
              <a:rPr lang="en-GB" dirty="0">
                <a:solidFill>
                  <a:schemeClr val="tx1"/>
                </a:solidFill>
              </a:rPr>
              <a:t>While the white stripe represents their desire for peace.</a:t>
            </a:r>
          </a:p>
        </p:txBody>
      </p:sp>
      <p:sp>
        <p:nvSpPr>
          <p:cNvPr id="5" name="Rectangle 4"/>
          <p:cNvSpPr/>
          <p:nvPr/>
        </p:nvSpPr>
        <p:spPr>
          <a:xfrm>
            <a:off x="755650" y="2661335"/>
            <a:ext cx="3805138" cy="523220"/>
          </a:xfrm>
          <a:prstGeom prst="rect">
            <a:avLst/>
          </a:prstGeom>
        </p:spPr>
        <p:txBody>
          <a:bodyPr wrap="square">
            <a:spAutoFit/>
          </a:bodyPr>
          <a:lstStyle/>
          <a:p>
            <a:pPr algn="ctr">
              <a:spcAft>
                <a:spcPts val="600"/>
              </a:spcAft>
            </a:pPr>
            <a:r>
              <a:rPr lang="en-GB" sz="2800" b="1" dirty="0"/>
              <a:t>Nigeria</a:t>
            </a:r>
          </a:p>
        </p:txBody>
      </p:sp>
    </p:spTree>
    <p:extLst>
      <p:ext uri="{BB962C8B-B14F-4D97-AF65-F5344CB8AC3E}">
        <p14:creationId xmlns:p14="http://schemas.microsoft.com/office/powerpoint/2010/main" val="258530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368299"/>
            <a:ext cx="8137525" cy="107833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A national anthem is a patriotic song that is officially adopted by a country as an expression of their national identity.</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5303"/>
          <a:stretch/>
        </p:blipFill>
        <p:spPr>
          <a:xfrm>
            <a:off x="1275102" y="1585186"/>
            <a:ext cx="6584263" cy="4507639"/>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sz="3600" dirty="0"/>
              <a:t>A National Anthem</a:t>
            </a:r>
          </a:p>
        </p:txBody>
      </p:sp>
      <p:sp>
        <p:nvSpPr>
          <p:cNvPr id="7" name="Rounded Rectangle 6"/>
          <p:cNvSpPr/>
          <p:nvPr/>
        </p:nvSpPr>
        <p:spPr>
          <a:xfrm>
            <a:off x="498472" y="5445211"/>
            <a:ext cx="8137525" cy="647614"/>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rPr>
              <a:t>Do you know the national anthem for the country you live in?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03326">
            <a:off x="7476909" y="2288878"/>
            <a:ext cx="856991" cy="59818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326">
            <a:off x="4911146" y="2279021"/>
            <a:ext cx="548762" cy="38303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338187">
            <a:off x="818706" y="2155378"/>
            <a:ext cx="834554" cy="582519"/>
          </a:xfrm>
          <a:prstGeom prst="rect">
            <a:avLst/>
          </a:prstGeom>
        </p:spPr>
      </p:pic>
    </p:spTree>
    <p:extLst>
      <p:ext uri="{BB962C8B-B14F-4D97-AF65-F5344CB8AC3E}">
        <p14:creationId xmlns:p14="http://schemas.microsoft.com/office/powerpoint/2010/main" val="2846629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1475" y="3597985"/>
            <a:ext cx="3358415" cy="2180198"/>
          </a:xfrm>
          <a:prstGeom prst="rect">
            <a:avLst/>
          </a:prstGeom>
        </p:spPr>
      </p:pic>
      <p:sp>
        <p:nvSpPr>
          <p:cNvPr id="9" name="Rounded Rectangle 8"/>
          <p:cNvSpPr/>
          <p:nvPr/>
        </p:nvSpPr>
        <p:spPr>
          <a:xfrm>
            <a:off x="789497" y="2512541"/>
            <a:ext cx="4029638" cy="358028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spcAft>
                <a:spcPts val="300"/>
              </a:spcAft>
            </a:pPr>
            <a:r>
              <a:rPr lang="en-GB" sz="1400" dirty="0">
                <a:solidFill>
                  <a:schemeClr val="tx1"/>
                </a:solidFill>
              </a:rPr>
              <a:t>This land of my fathers is dear to me</a:t>
            </a:r>
          </a:p>
          <a:p>
            <a:pPr marL="108000">
              <a:spcAft>
                <a:spcPts val="300"/>
              </a:spcAft>
            </a:pPr>
            <a:r>
              <a:rPr lang="en-GB" sz="1400" dirty="0">
                <a:solidFill>
                  <a:schemeClr val="tx1"/>
                </a:solidFill>
              </a:rPr>
              <a:t>Land of poets and singers, and people of stature</a:t>
            </a:r>
          </a:p>
          <a:p>
            <a:pPr marL="108000">
              <a:spcAft>
                <a:spcPts val="300"/>
              </a:spcAft>
            </a:pPr>
            <a:r>
              <a:rPr lang="en-GB" sz="1400" dirty="0">
                <a:solidFill>
                  <a:schemeClr val="tx1"/>
                </a:solidFill>
              </a:rPr>
              <a:t>Her brave warriors, fine patriots</a:t>
            </a:r>
          </a:p>
          <a:p>
            <a:pPr marL="108000">
              <a:spcAft>
                <a:spcPts val="300"/>
              </a:spcAft>
            </a:pPr>
            <a:r>
              <a:rPr lang="en-GB" sz="1400" dirty="0">
                <a:solidFill>
                  <a:schemeClr val="tx1"/>
                </a:solidFill>
              </a:rPr>
              <a:t>Shed their blood for freedom</a:t>
            </a:r>
          </a:p>
          <a:p>
            <a:pPr marL="108000">
              <a:spcAft>
                <a:spcPts val="300"/>
              </a:spcAft>
            </a:pPr>
            <a:endParaRPr lang="en-GB" sz="600" dirty="0">
              <a:solidFill>
                <a:schemeClr val="tx1"/>
              </a:solidFill>
            </a:endParaRPr>
          </a:p>
          <a:p>
            <a:pPr marL="108000">
              <a:spcAft>
                <a:spcPts val="300"/>
              </a:spcAft>
            </a:pPr>
            <a:r>
              <a:rPr lang="en-GB" sz="1400" i="1" dirty="0">
                <a:solidFill>
                  <a:schemeClr val="tx1"/>
                </a:solidFill>
              </a:rPr>
              <a:t>Land! Land! I am true to my land!</a:t>
            </a:r>
          </a:p>
          <a:p>
            <a:pPr marL="108000">
              <a:spcAft>
                <a:spcPts val="300"/>
              </a:spcAft>
            </a:pPr>
            <a:r>
              <a:rPr lang="en-GB" sz="1400" i="1" dirty="0">
                <a:solidFill>
                  <a:schemeClr val="tx1"/>
                </a:solidFill>
              </a:rPr>
              <a:t>As long as the sea serves as a wall for this pure, dear land</a:t>
            </a:r>
          </a:p>
          <a:p>
            <a:pPr marL="108000">
              <a:spcAft>
                <a:spcPts val="300"/>
              </a:spcAft>
            </a:pPr>
            <a:r>
              <a:rPr lang="en-GB" sz="1400" i="1" dirty="0">
                <a:solidFill>
                  <a:schemeClr val="tx1"/>
                </a:solidFill>
              </a:rPr>
              <a:t>May the language endure forever.</a:t>
            </a:r>
          </a:p>
          <a:p>
            <a:pPr marL="108000">
              <a:spcAft>
                <a:spcPts val="300"/>
              </a:spcAft>
            </a:pPr>
            <a:endParaRPr lang="en-GB" sz="600" dirty="0">
              <a:solidFill>
                <a:schemeClr val="tx1"/>
              </a:solidFill>
            </a:endParaRPr>
          </a:p>
          <a:p>
            <a:pPr marL="108000">
              <a:spcAft>
                <a:spcPts val="300"/>
              </a:spcAft>
            </a:pPr>
            <a:r>
              <a:rPr lang="en-GB" sz="1400" dirty="0">
                <a:solidFill>
                  <a:schemeClr val="tx1"/>
                </a:solidFill>
              </a:rPr>
              <a:t>Old land of the mountains, paradise of the poets,</a:t>
            </a:r>
          </a:p>
          <a:p>
            <a:pPr marL="108000">
              <a:spcAft>
                <a:spcPts val="300"/>
              </a:spcAft>
            </a:pPr>
            <a:r>
              <a:rPr lang="en-GB" sz="1400" dirty="0">
                <a:solidFill>
                  <a:schemeClr val="tx1"/>
                </a:solidFill>
              </a:rPr>
              <a:t>Every valley, every cliff a beauty guards’</a:t>
            </a:r>
          </a:p>
          <a:p>
            <a:pPr marL="108000">
              <a:spcAft>
                <a:spcPts val="300"/>
              </a:spcAft>
            </a:pPr>
            <a:r>
              <a:rPr lang="en-GB" sz="1400" dirty="0">
                <a:solidFill>
                  <a:schemeClr val="tx1"/>
                </a:solidFill>
              </a:rPr>
              <a:t>Through love of my country, enchanting voices will be</a:t>
            </a:r>
          </a:p>
          <a:p>
            <a:pPr marL="108000">
              <a:spcAft>
                <a:spcPts val="300"/>
              </a:spcAft>
            </a:pPr>
            <a:r>
              <a:rPr lang="en-GB" sz="1400" dirty="0">
                <a:solidFill>
                  <a:schemeClr val="tx1"/>
                </a:solidFill>
              </a:rPr>
              <a:t>Her stream and rivers to me.</a:t>
            </a:r>
          </a:p>
        </p:txBody>
      </p:sp>
      <p:sp>
        <p:nvSpPr>
          <p:cNvPr id="21" name="Title 20"/>
          <p:cNvSpPr>
            <a:spLocks noGrp="1"/>
          </p:cNvSpPr>
          <p:nvPr>
            <p:ph type="title"/>
          </p:nvPr>
        </p:nvSpPr>
        <p:spPr>
          <a:xfrm>
            <a:off x="457198" y="512763"/>
            <a:ext cx="8220075" cy="994306"/>
          </a:xfrm>
        </p:spPr>
        <p:txBody>
          <a:bodyPr/>
          <a:lstStyle/>
          <a:p>
            <a:pPr algn="ctr"/>
            <a:r>
              <a:rPr lang="en-GB" sz="3600" dirty="0"/>
              <a:t>National Anthem Lyrics</a:t>
            </a:r>
          </a:p>
        </p:txBody>
      </p:sp>
      <p:sp>
        <p:nvSpPr>
          <p:cNvPr id="2" name="Rounded Rectangle 1"/>
          <p:cNvSpPr/>
          <p:nvPr/>
        </p:nvSpPr>
        <p:spPr>
          <a:xfrm>
            <a:off x="503238" y="1368299"/>
            <a:ext cx="8137525" cy="107833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b="1" dirty="0">
                <a:solidFill>
                  <a:schemeClr val="tx1"/>
                </a:solidFill>
              </a:rPr>
              <a:t>Which country are these national anthem lyrics from?</a:t>
            </a:r>
          </a:p>
          <a:p>
            <a:pPr algn="ctr">
              <a:spcAft>
                <a:spcPts val="600"/>
              </a:spcAft>
            </a:pPr>
            <a:r>
              <a:rPr lang="en-GB" dirty="0">
                <a:solidFill>
                  <a:schemeClr val="tx1"/>
                </a:solidFill>
              </a:rPr>
              <a:t>What do you think they mean?</a:t>
            </a:r>
          </a:p>
        </p:txBody>
      </p:sp>
      <p:sp>
        <p:nvSpPr>
          <p:cNvPr id="5" name="Rectangle 4"/>
          <p:cNvSpPr/>
          <p:nvPr/>
        </p:nvSpPr>
        <p:spPr>
          <a:xfrm>
            <a:off x="5173362" y="2760702"/>
            <a:ext cx="2753669" cy="523220"/>
          </a:xfrm>
          <a:prstGeom prst="rect">
            <a:avLst/>
          </a:prstGeom>
        </p:spPr>
        <p:txBody>
          <a:bodyPr wrap="square">
            <a:spAutoFit/>
          </a:bodyPr>
          <a:lstStyle/>
          <a:p>
            <a:pPr algn="ctr">
              <a:spcAft>
                <a:spcPts val="600"/>
              </a:spcAft>
            </a:pPr>
            <a:r>
              <a:rPr lang="en-GB" sz="2800" b="1" dirty="0"/>
              <a:t>Wales</a:t>
            </a:r>
          </a:p>
        </p:txBody>
      </p:sp>
    </p:spTree>
    <p:extLst>
      <p:ext uri="{BB962C8B-B14F-4D97-AF65-F5344CB8AC3E}">
        <p14:creationId xmlns:p14="http://schemas.microsoft.com/office/powerpoint/2010/main" val="92914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1892</TotalTime>
  <Words>2111</Words>
  <Application>Microsoft Macintosh PowerPoint</Application>
  <PresentationFormat>On-screen Show (4:3)</PresentationFormat>
  <Paragraphs>181</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Sassoon Infant Rg</vt:lpstr>
      <vt:lpstr>Calibri</vt:lpstr>
      <vt:lpstr>Sassoon Infant Md</vt:lpstr>
      <vt:lpstr>Arial</vt:lpstr>
      <vt:lpstr>Londrina Solid</vt:lpstr>
      <vt:lpstr>Office Theme</vt:lpstr>
      <vt:lpstr>PowerPoint Presentation</vt:lpstr>
      <vt:lpstr>Year 6 Project Pack: Anywhere Island</vt:lpstr>
      <vt:lpstr>Lesson 3: Creating a National Identity</vt:lpstr>
      <vt:lpstr>National Flags</vt:lpstr>
      <vt:lpstr>The National Flag of…</vt:lpstr>
      <vt:lpstr>The National Flag of…</vt:lpstr>
      <vt:lpstr>The National Flag of…</vt:lpstr>
      <vt:lpstr>A National Anthem</vt:lpstr>
      <vt:lpstr>National Anthem Lyrics</vt:lpstr>
      <vt:lpstr>Composing Your National Anthem</vt:lpstr>
      <vt:lpstr>Your Nation’s Identity</vt:lpstr>
      <vt:lpstr>Reflection</vt:lpstr>
      <vt:lpstr>Lesson 4: The Island Rules</vt:lpstr>
      <vt:lpstr>Why Do You Need a Legal System?</vt:lpstr>
      <vt:lpstr>Setting the Rules</vt:lpstr>
      <vt:lpstr>Your Nation’s Identity</vt:lpstr>
      <vt:lpstr>Scenario 1: Are They a Law-Breaker?</vt:lpstr>
      <vt:lpstr>Scenario 2: Are They a Law-Breaker?</vt:lpstr>
      <vt:lpstr>Scenario 3: Are They a Law-Breaker?</vt:lpstr>
      <vt:lpstr>Lesson 5: Stop the Press!</vt:lpstr>
      <vt:lpstr>Animal Classification</vt:lpstr>
      <vt:lpstr>Weird and Wonderful Species</vt:lpstr>
      <vt:lpstr>Weird and Wonderful Species</vt:lpstr>
      <vt:lpstr>Weird and Wonderful Species</vt:lpstr>
      <vt:lpstr>Weird and Wonderful Species</vt:lpstr>
      <vt:lpstr>Weird and Wonderful Species</vt:lpstr>
      <vt:lpstr>Weird and Wonderful Species</vt:lpstr>
      <vt:lpstr>Weird and Wonderful Species</vt:lpstr>
      <vt:lpstr>Design Your New Species</vt:lpstr>
      <vt:lpstr>Reflection</vt:lpstr>
      <vt:lpstr>Lesson 6: Developing a Tourism Industry</vt:lpstr>
      <vt:lpstr>Persuasive Holiday Brochure</vt:lpstr>
      <vt:lpstr>What a Successful Brochure Looks Like…</vt:lpstr>
      <vt:lpstr>Persuasive Writing Checklist</vt:lpstr>
      <vt:lpstr>Have You Produced a Successful Brochure?</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Microsoft Office User</cp:lastModifiedBy>
  <cp:revision>150</cp:revision>
  <dcterms:created xsi:type="dcterms:W3CDTF">2014-10-01T16:09:27Z</dcterms:created>
  <dcterms:modified xsi:type="dcterms:W3CDTF">2020-07-10T13:49:46Z</dcterms:modified>
</cp:coreProperties>
</file>