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1" autoAdjust="0"/>
    <p:restoredTop sz="94660"/>
  </p:normalViewPr>
  <p:slideViewPr>
    <p:cSldViewPr snapToGrid="0">
      <p:cViewPr varScale="1">
        <p:scale>
          <a:sx n="124" d="100"/>
          <a:sy n="124" d="100"/>
        </p:scale>
        <p:origin x="25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F48FC-9670-439D-86DC-1C74DE6E532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CB3B6CD-0981-46AA-B4D4-484977EB2A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0B68FD0-7621-42C6-A866-413E45F2AD27}"/>
              </a:ext>
            </a:extLst>
          </p:cNvPr>
          <p:cNvSpPr>
            <a:spLocks noGrp="1"/>
          </p:cNvSpPr>
          <p:nvPr>
            <p:ph type="dt" sz="half" idx="10"/>
          </p:nvPr>
        </p:nvSpPr>
        <p:spPr/>
        <p:txBody>
          <a:bodyPr/>
          <a:lstStyle/>
          <a:p>
            <a:fld id="{D7745DB5-5B22-4353-BE29-D24E988CF459}" type="datetimeFigureOut">
              <a:rPr lang="en-GB" smtClean="0"/>
              <a:t>25/04/2025</a:t>
            </a:fld>
            <a:endParaRPr lang="en-GB"/>
          </a:p>
        </p:txBody>
      </p:sp>
      <p:sp>
        <p:nvSpPr>
          <p:cNvPr id="5" name="Footer Placeholder 4">
            <a:extLst>
              <a:ext uri="{FF2B5EF4-FFF2-40B4-BE49-F238E27FC236}">
                <a16:creationId xmlns:a16="http://schemas.microsoft.com/office/drawing/2014/main" id="{E57CD16D-6160-4CB4-969C-C3DD5D075A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DDC0C7-698A-4892-B308-1827AC424383}"/>
              </a:ext>
            </a:extLst>
          </p:cNvPr>
          <p:cNvSpPr>
            <a:spLocks noGrp="1"/>
          </p:cNvSpPr>
          <p:nvPr>
            <p:ph type="sldNum" sz="quarter" idx="12"/>
          </p:nvPr>
        </p:nvSpPr>
        <p:spPr/>
        <p:txBody>
          <a:bodyPr/>
          <a:lstStyle/>
          <a:p>
            <a:fld id="{63F68742-6768-410A-9B6E-53BBD299EBA6}" type="slidenum">
              <a:rPr lang="en-GB" smtClean="0"/>
              <a:t>‹#›</a:t>
            </a:fld>
            <a:endParaRPr lang="en-GB"/>
          </a:p>
        </p:txBody>
      </p:sp>
    </p:spTree>
    <p:extLst>
      <p:ext uri="{BB962C8B-B14F-4D97-AF65-F5344CB8AC3E}">
        <p14:creationId xmlns:p14="http://schemas.microsoft.com/office/powerpoint/2010/main" val="35420467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B60DA-91AB-4560-8571-62C21B5EDF4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6C93E8F-3619-44FB-AC0C-4AA4CE89E29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390967-1329-4626-81F6-BBD82BCF120A}"/>
              </a:ext>
            </a:extLst>
          </p:cNvPr>
          <p:cNvSpPr>
            <a:spLocks noGrp="1"/>
          </p:cNvSpPr>
          <p:nvPr>
            <p:ph type="dt" sz="half" idx="10"/>
          </p:nvPr>
        </p:nvSpPr>
        <p:spPr/>
        <p:txBody>
          <a:bodyPr/>
          <a:lstStyle/>
          <a:p>
            <a:fld id="{D7745DB5-5B22-4353-BE29-D24E988CF459}" type="datetimeFigureOut">
              <a:rPr lang="en-GB" smtClean="0"/>
              <a:t>25/04/2025</a:t>
            </a:fld>
            <a:endParaRPr lang="en-GB"/>
          </a:p>
        </p:txBody>
      </p:sp>
      <p:sp>
        <p:nvSpPr>
          <p:cNvPr id="5" name="Footer Placeholder 4">
            <a:extLst>
              <a:ext uri="{FF2B5EF4-FFF2-40B4-BE49-F238E27FC236}">
                <a16:creationId xmlns:a16="http://schemas.microsoft.com/office/drawing/2014/main" id="{D2E9C4FA-8677-41F0-974D-EA0E968B67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B5E642-0B7A-4CB4-98D2-2888A8CF5F61}"/>
              </a:ext>
            </a:extLst>
          </p:cNvPr>
          <p:cNvSpPr>
            <a:spLocks noGrp="1"/>
          </p:cNvSpPr>
          <p:nvPr>
            <p:ph type="sldNum" sz="quarter" idx="12"/>
          </p:nvPr>
        </p:nvSpPr>
        <p:spPr/>
        <p:txBody>
          <a:bodyPr/>
          <a:lstStyle/>
          <a:p>
            <a:fld id="{63F68742-6768-410A-9B6E-53BBD299EBA6}" type="slidenum">
              <a:rPr lang="en-GB" smtClean="0"/>
              <a:t>‹#›</a:t>
            </a:fld>
            <a:endParaRPr lang="en-GB"/>
          </a:p>
        </p:txBody>
      </p:sp>
    </p:spTree>
    <p:extLst>
      <p:ext uri="{BB962C8B-B14F-4D97-AF65-F5344CB8AC3E}">
        <p14:creationId xmlns:p14="http://schemas.microsoft.com/office/powerpoint/2010/main" val="31974647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AD951-55DA-4171-8C5B-68B35550BC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E9A40D1-1FF8-4EFB-8DC4-6ABAA1C7E20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36E382C-C4EA-417F-9CCB-218852A6238E}"/>
              </a:ext>
            </a:extLst>
          </p:cNvPr>
          <p:cNvSpPr>
            <a:spLocks noGrp="1"/>
          </p:cNvSpPr>
          <p:nvPr>
            <p:ph type="dt" sz="half" idx="10"/>
          </p:nvPr>
        </p:nvSpPr>
        <p:spPr/>
        <p:txBody>
          <a:bodyPr/>
          <a:lstStyle/>
          <a:p>
            <a:fld id="{D7745DB5-5B22-4353-BE29-D24E988CF459}" type="datetimeFigureOut">
              <a:rPr lang="en-GB" smtClean="0"/>
              <a:t>25/04/2025</a:t>
            </a:fld>
            <a:endParaRPr lang="en-GB"/>
          </a:p>
        </p:txBody>
      </p:sp>
      <p:sp>
        <p:nvSpPr>
          <p:cNvPr id="5" name="Footer Placeholder 4">
            <a:extLst>
              <a:ext uri="{FF2B5EF4-FFF2-40B4-BE49-F238E27FC236}">
                <a16:creationId xmlns:a16="http://schemas.microsoft.com/office/drawing/2014/main" id="{C6050B4F-04C5-4E40-A16D-341A2228E0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10940D-5128-4F6F-BF89-C9AE55CD239C}"/>
              </a:ext>
            </a:extLst>
          </p:cNvPr>
          <p:cNvSpPr>
            <a:spLocks noGrp="1"/>
          </p:cNvSpPr>
          <p:nvPr>
            <p:ph type="sldNum" sz="quarter" idx="12"/>
          </p:nvPr>
        </p:nvSpPr>
        <p:spPr/>
        <p:txBody>
          <a:bodyPr/>
          <a:lstStyle/>
          <a:p>
            <a:fld id="{63F68742-6768-410A-9B6E-53BBD299EBA6}" type="slidenum">
              <a:rPr lang="en-GB" smtClean="0"/>
              <a:t>‹#›</a:t>
            </a:fld>
            <a:endParaRPr lang="en-GB"/>
          </a:p>
        </p:txBody>
      </p:sp>
    </p:spTree>
    <p:extLst>
      <p:ext uri="{BB962C8B-B14F-4D97-AF65-F5344CB8AC3E}">
        <p14:creationId xmlns:p14="http://schemas.microsoft.com/office/powerpoint/2010/main" val="999458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573A5-9BD9-43EF-836C-D4D60A5C31C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054416A-2312-49FC-9BD5-0C808F6FDBE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EDA5ADA-91DC-4EB8-BA3F-FF7ECA0E3C4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F706DE7-AFEC-4462-B94B-4D1F9DAFCFD4}"/>
              </a:ext>
            </a:extLst>
          </p:cNvPr>
          <p:cNvSpPr>
            <a:spLocks noGrp="1"/>
          </p:cNvSpPr>
          <p:nvPr>
            <p:ph type="dt" sz="half" idx="10"/>
          </p:nvPr>
        </p:nvSpPr>
        <p:spPr/>
        <p:txBody>
          <a:bodyPr/>
          <a:lstStyle/>
          <a:p>
            <a:fld id="{D7745DB5-5B22-4353-BE29-D24E988CF459}" type="datetimeFigureOut">
              <a:rPr lang="en-GB" smtClean="0"/>
              <a:t>25/04/2025</a:t>
            </a:fld>
            <a:endParaRPr lang="en-GB"/>
          </a:p>
        </p:txBody>
      </p:sp>
      <p:sp>
        <p:nvSpPr>
          <p:cNvPr id="6" name="Footer Placeholder 5">
            <a:extLst>
              <a:ext uri="{FF2B5EF4-FFF2-40B4-BE49-F238E27FC236}">
                <a16:creationId xmlns:a16="http://schemas.microsoft.com/office/drawing/2014/main" id="{F5974B8E-2EB4-42EB-AC60-2E08D7A85E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76A1BD-A1C9-42BE-B506-650B89127197}"/>
              </a:ext>
            </a:extLst>
          </p:cNvPr>
          <p:cNvSpPr>
            <a:spLocks noGrp="1"/>
          </p:cNvSpPr>
          <p:nvPr>
            <p:ph type="sldNum" sz="quarter" idx="12"/>
          </p:nvPr>
        </p:nvSpPr>
        <p:spPr/>
        <p:txBody>
          <a:bodyPr/>
          <a:lstStyle/>
          <a:p>
            <a:fld id="{63F68742-6768-410A-9B6E-53BBD299EBA6}" type="slidenum">
              <a:rPr lang="en-GB" smtClean="0"/>
              <a:t>‹#›</a:t>
            </a:fld>
            <a:endParaRPr lang="en-GB"/>
          </a:p>
        </p:txBody>
      </p:sp>
    </p:spTree>
    <p:extLst>
      <p:ext uri="{BB962C8B-B14F-4D97-AF65-F5344CB8AC3E}">
        <p14:creationId xmlns:p14="http://schemas.microsoft.com/office/powerpoint/2010/main" val="12601868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29CF2-49D0-4170-81BA-4097BAFAA86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F9916FB-6ED8-42EC-978B-812FFEB0C84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53BD6C6-8435-4D66-99EE-A17B4BE3618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269539B-2D26-4C37-95B7-E447231E902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E3EBE81-DCB2-41C0-B3D9-AAE85A82FF2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2D2D939-9014-43A7-8573-28AE3622BA82}"/>
              </a:ext>
            </a:extLst>
          </p:cNvPr>
          <p:cNvSpPr>
            <a:spLocks noGrp="1"/>
          </p:cNvSpPr>
          <p:nvPr>
            <p:ph type="dt" sz="half" idx="10"/>
          </p:nvPr>
        </p:nvSpPr>
        <p:spPr/>
        <p:txBody>
          <a:bodyPr/>
          <a:lstStyle/>
          <a:p>
            <a:fld id="{D7745DB5-5B22-4353-BE29-D24E988CF459}" type="datetimeFigureOut">
              <a:rPr lang="en-GB" smtClean="0"/>
              <a:t>25/04/2025</a:t>
            </a:fld>
            <a:endParaRPr lang="en-GB"/>
          </a:p>
        </p:txBody>
      </p:sp>
      <p:sp>
        <p:nvSpPr>
          <p:cNvPr id="8" name="Footer Placeholder 7">
            <a:extLst>
              <a:ext uri="{FF2B5EF4-FFF2-40B4-BE49-F238E27FC236}">
                <a16:creationId xmlns:a16="http://schemas.microsoft.com/office/drawing/2014/main" id="{B75C2329-1C4A-4D64-A70A-585E8D7CF92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0AEA3C3-0409-42C4-8485-3E754265A2D4}"/>
              </a:ext>
            </a:extLst>
          </p:cNvPr>
          <p:cNvSpPr>
            <a:spLocks noGrp="1"/>
          </p:cNvSpPr>
          <p:nvPr>
            <p:ph type="sldNum" sz="quarter" idx="12"/>
          </p:nvPr>
        </p:nvSpPr>
        <p:spPr/>
        <p:txBody>
          <a:bodyPr/>
          <a:lstStyle/>
          <a:p>
            <a:fld id="{63F68742-6768-410A-9B6E-53BBD299EBA6}" type="slidenum">
              <a:rPr lang="en-GB" smtClean="0"/>
              <a:t>‹#›</a:t>
            </a:fld>
            <a:endParaRPr lang="en-GB"/>
          </a:p>
        </p:txBody>
      </p:sp>
    </p:spTree>
    <p:extLst>
      <p:ext uri="{BB962C8B-B14F-4D97-AF65-F5344CB8AC3E}">
        <p14:creationId xmlns:p14="http://schemas.microsoft.com/office/powerpoint/2010/main" val="24653620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33F7F-B490-4C3D-9508-2C2936F8DDA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85F6223-287F-4B39-AAF5-5F37495DD534}"/>
              </a:ext>
            </a:extLst>
          </p:cNvPr>
          <p:cNvSpPr>
            <a:spLocks noGrp="1"/>
          </p:cNvSpPr>
          <p:nvPr>
            <p:ph type="dt" sz="half" idx="10"/>
          </p:nvPr>
        </p:nvSpPr>
        <p:spPr/>
        <p:txBody>
          <a:bodyPr/>
          <a:lstStyle/>
          <a:p>
            <a:fld id="{D7745DB5-5B22-4353-BE29-D24E988CF459}" type="datetimeFigureOut">
              <a:rPr lang="en-GB" smtClean="0"/>
              <a:t>25/04/2025</a:t>
            </a:fld>
            <a:endParaRPr lang="en-GB"/>
          </a:p>
        </p:txBody>
      </p:sp>
      <p:sp>
        <p:nvSpPr>
          <p:cNvPr id="4" name="Footer Placeholder 3">
            <a:extLst>
              <a:ext uri="{FF2B5EF4-FFF2-40B4-BE49-F238E27FC236}">
                <a16:creationId xmlns:a16="http://schemas.microsoft.com/office/drawing/2014/main" id="{C5F0C6A3-2631-4C2F-AAC8-7B7395F2CB5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8B15337-ADA6-4698-904B-4EFF03535D4B}"/>
              </a:ext>
            </a:extLst>
          </p:cNvPr>
          <p:cNvSpPr>
            <a:spLocks noGrp="1"/>
          </p:cNvSpPr>
          <p:nvPr>
            <p:ph type="sldNum" sz="quarter" idx="12"/>
          </p:nvPr>
        </p:nvSpPr>
        <p:spPr/>
        <p:txBody>
          <a:bodyPr/>
          <a:lstStyle/>
          <a:p>
            <a:fld id="{63F68742-6768-410A-9B6E-53BBD299EBA6}" type="slidenum">
              <a:rPr lang="en-GB" smtClean="0"/>
              <a:t>‹#›</a:t>
            </a:fld>
            <a:endParaRPr lang="en-GB"/>
          </a:p>
        </p:txBody>
      </p:sp>
    </p:spTree>
    <p:extLst>
      <p:ext uri="{BB962C8B-B14F-4D97-AF65-F5344CB8AC3E}">
        <p14:creationId xmlns:p14="http://schemas.microsoft.com/office/powerpoint/2010/main" val="731267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FFD9F04-5457-4621-8E4B-5ECAB09562C0}"/>
              </a:ext>
            </a:extLst>
          </p:cNvPr>
          <p:cNvSpPr>
            <a:spLocks noGrp="1"/>
          </p:cNvSpPr>
          <p:nvPr>
            <p:ph type="dt" sz="half" idx="10"/>
          </p:nvPr>
        </p:nvSpPr>
        <p:spPr/>
        <p:txBody>
          <a:bodyPr/>
          <a:lstStyle/>
          <a:p>
            <a:fld id="{D7745DB5-5B22-4353-BE29-D24E988CF459}" type="datetimeFigureOut">
              <a:rPr lang="en-GB" smtClean="0"/>
              <a:t>25/04/2025</a:t>
            </a:fld>
            <a:endParaRPr lang="en-GB"/>
          </a:p>
        </p:txBody>
      </p:sp>
      <p:sp>
        <p:nvSpPr>
          <p:cNvPr id="3" name="Footer Placeholder 2">
            <a:extLst>
              <a:ext uri="{FF2B5EF4-FFF2-40B4-BE49-F238E27FC236}">
                <a16:creationId xmlns:a16="http://schemas.microsoft.com/office/drawing/2014/main" id="{32A27D24-4D8A-422E-8684-E8493489DB0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A34667B-D979-4C41-B9C9-64019BF1502D}"/>
              </a:ext>
            </a:extLst>
          </p:cNvPr>
          <p:cNvSpPr>
            <a:spLocks noGrp="1"/>
          </p:cNvSpPr>
          <p:nvPr>
            <p:ph type="sldNum" sz="quarter" idx="12"/>
          </p:nvPr>
        </p:nvSpPr>
        <p:spPr/>
        <p:txBody>
          <a:bodyPr/>
          <a:lstStyle/>
          <a:p>
            <a:fld id="{63F68742-6768-410A-9B6E-53BBD299EBA6}" type="slidenum">
              <a:rPr lang="en-GB" smtClean="0"/>
              <a:t>‹#›</a:t>
            </a:fld>
            <a:endParaRPr lang="en-GB"/>
          </a:p>
        </p:txBody>
      </p:sp>
    </p:spTree>
    <p:extLst>
      <p:ext uri="{BB962C8B-B14F-4D97-AF65-F5344CB8AC3E}">
        <p14:creationId xmlns:p14="http://schemas.microsoft.com/office/powerpoint/2010/main" val="1760738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829F9-4D5A-4F09-A70E-FF61CB0F54B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47EB77B-C2D9-456E-A326-8D200F4134C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8929C58-5D5B-49D5-BCF6-7519243904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67A8003-D219-4AAB-BDB2-3583C54368A1}"/>
              </a:ext>
            </a:extLst>
          </p:cNvPr>
          <p:cNvSpPr>
            <a:spLocks noGrp="1"/>
          </p:cNvSpPr>
          <p:nvPr>
            <p:ph type="dt" sz="half" idx="10"/>
          </p:nvPr>
        </p:nvSpPr>
        <p:spPr/>
        <p:txBody>
          <a:bodyPr/>
          <a:lstStyle/>
          <a:p>
            <a:fld id="{D7745DB5-5B22-4353-BE29-D24E988CF459}" type="datetimeFigureOut">
              <a:rPr lang="en-GB" smtClean="0"/>
              <a:t>25/04/2025</a:t>
            </a:fld>
            <a:endParaRPr lang="en-GB"/>
          </a:p>
        </p:txBody>
      </p:sp>
      <p:sp>
        <p:nvSpPr>
          <p:cNvPr id="6" name="Footer Placeholder 5">
            <a:extLst>
              <a:ext uri="{FF2B5EF4-FFF2-40B4-BE49-F238E27FC236}">
                <a16:creationId xmlns:a16="http://schemas.microsoft.com/office/drawing/2014/main" id="{9B475885-0903-4F29-B8B5-CBDB040EE4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CEB4A9-C974-41ED-8133-8075DF046F4A}"/>
              </a:ext>
            </a:extLst>
          </p:cNvPr>
          <p:cNvSpPr>
            <a:spLocks noGrp="1"/>
          </p:cNvSpPr>
          <p:nvPr>
            <p:ph type="sldNum" sz="quarter" idx="12"/>
          </p:nvPr>
        </p:nvSpPr>
        <p:spPr/>
        <p:txBody>
          <a:bodyPr/>
          <a:lstStyle/>
          <a:p>
            <a:fld id="{63F68742-6768-410A-9B6E-53BBD299EBA6}" type="slidenum">
              <a:rPr lang="en-GB" smtClean="0"/>
              <a:t>‹#›</a:t>
            </a:fld>
            <a:endParaRPr lang="en-GB"/>
          </a:p>
        </p:txBody>
      </p:sp>
    </p:spTree>
    <p:extLst>
      <p:ext uri="{BB962C8B-B14F-4D97-AF65-F5344CB8AC3E}">
        <p14:creationId xmlns:p14="http://schemas.microsoft.com/office/powerpoint/2010/main" val="34676792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CD1E69-65EF-4879-85B4-01EDBB2F4F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D9FEF5E-D33C-42B2-BBD2-F915FD703B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79C3B30-27C8-4DD3-957E-D5015123F9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D091EC3-9691-4509-838D-CF5AB6B63CDC}"/>
              </a:ext>
            </a:extLst>
          </p:cNvPr>
          <p:cNvSpPr>
            <a:spLocks noGrp="1"/>
          </p:cNvSpPr>
          <p:nvPr>
            <p:ph type="dt" sz="half" idx="10"/>
          </p:nvPr>
        </p:nvSpPr>
        <p:spPr/>
        <p:txBody>
          <a:bodyPr/>
          <a:lstStyle/>
          <a:p>
            <a:fld id="{D7745DB5-5B22-4353-BE29-D24E988CF459}" type="datetimeFigureOut">
              <a:rPr lang="en-GB" smtClean="0"/>
              <a:t>25/04/2025</a:t>
            </a:fld>
            <a:endParaRPr lang="en-GB"/>
          </a:p>
        </p:txBody>
      </p:sp>
      <p:sp>
        <p:nvSpPr>
          <p:cNvPr id="6" name="Footer Placeholder 5">
            <a:extLst>
              <a:ext uri="{FF2B5EF4-FFF2-40B4-BE49-F238E27FC236}">
                <a16:creationId xmlns:a16="http://schemas.microsoft.com/office/drawing/2014/main" id="{6DF3B6C6-4ACB-4237-BEA2-B1479B5E68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32BF33-E97A-46B0-8596-FBF14243D17B}"/>
              </a:ext>
            </a:extLst>
          </p:cNvPr>
          <p:cNvSpPr>
            <a:spLocks noGrp="1"/>
          </p:cNvSpPr>
          <p:nvPr>
            <p:ph type="sldNum" sz="quarter" idx="12"/>
          </p:nvPr>
        </p:nvSpPr>
        <p:spPr/>
        <p:txBody>
          <a:bodyPr/>
          <a:lstStyle/>
          <a:p>
            <a:fld id="{63F68742-6768-410A-9B6E-53BBD299EBA6}" type="slidenum">
              <a:rPr lang="en-GB" smtClean="0"/>
              <a:t>‹#›</a:t>
            </a:fld>
            <a:endParaRPr lang="en-GB"/>
          </a:p>
        </p:txBody>
      </p:sp>
    </p:spTree>
    <p:extLst>
      <p:ext uri="{BB962C8B-B14F-4D97-AF65-F5344CB8AC3E}">
        <p14:creationId xmlns:p14="http://schemas.microsoft.com/office/powerpoint/2010/main" val="2544948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65992-52B0-4E09-98EC-39E5DAE7093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F600574-1EF1-4FF9-9830-44209CD5B71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1D57B8-CB3B-4E57-AF65-B1AE41C5A80D}"/>
              </a:ext>
            </a:extLst>
          </p:cNvPr>
          <p:cNvSpPr>
            <a:spLocks noGrp="1"/>
          </p:cNvSpPr>
          <p:nvPr>
            <p:ph type="dt" sz="half" idx="10"/>
          </p:nvPr>
        </p:nvSpPr>
        <p:spPr/>
        <p:txBody>
          <a:bodyPr/>
          <a:lstStyle/>
          <a:p>
            <a:fld id="{D7745DB5-5B22-4353-BE29-D24E988CF459}" type="datetimeFigureOut">
              <a:rPr lang="en-GB" smtClean="0"/>
              <a:t>25/04/2025</a:t>
            </a:fld>
            <a:endParaRPr lang="en-GB"/>
          </a:p>
        </p:txBody>
      </p:sp>
      <p:sp>
        <p:nvSpPr>
          <p:cNvPr id="5" name="Footer Placeholder 4">
            <a:extLst>
              <a:ext uri="{FF2B5EF4-FFF2-40B4-BE49-F238E27FC236}">
                <a16:creationId xmlns:a16="http://schemas.microsoft.com/office/drawing/2014/main" id="{44F41A18-79A1-403E-96CF-329052AFA7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B854A2-D01E-452B-8588-33618D85D8F7}"/>
              </a:ext>
            </a:extLst>
          </p:cNvPr>
          <p:cNvSpPr>
            <a:spLocks noGrp="1"/>
          </p:cNvSpPr>
          <p:nvPr>
            <p:ph type="sldNum" sz="quarter" idx="12"/>
          </p:nvPr>
        </p:nvSpPr>
        <p:spPr/>
        <p:txBody>
          <a:bodyPr/>
          <a:lstStyle/>
          <a:p>
            <a:fld id="{63F68742-6768-410A-9B6E-53BBD299EBA6}" type="slidenum">
              <a:rPr lang="en-GB" smtClean="0"/>
              <a:t>‹#›</a:t>
            </a:fld>
            <a:endParaRPr lang="en-GB"/>
          </a:p>
        </p:txBody>
      </p:sp>
    </p:spTree>
    <p:extLst>
      <p:ext uri="{BB962C8B-B14F-4D97-AF65-F5344CB8AC3E}">
        <p14:creationId xmlns:p14="http://schemas.microsoft.com/office/powerpoint/2010/main" val="1531052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F6E5EDE-A469-46E3-9AA0-5034651FF9A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173F947-2AFC-4AF3-A13A-57B2447C35A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D97EE8-ECBC-4E31-B58F-D454BB06DDFB}"/>
              </a:ext>
            </a:extLst>
          </p:cNvPr>
          <p:cNvSpPr>
            <a:spLocks noGrp="1"/>
          </p:cNvSpPr>
          <p:nvPr>
            <p:ph type="dt" sz="half" idx="10"/>
          </p:nvPr>
        </p:nvSpPr>
        <p:spPr/>
        <p:txBody>
          <a:bodyPr/>
          <a:lstStyle/>
          <a:p>
            <a:fld id="{D7745DB5-5B22-4353-BE29-D24E988CF459}" type="datetimeFigureOut">
              <a:rPr lang="en-GB" smtClean="0"/>
              <a:t>25/04/2025</a:t>
            </a:fld>
            <a:endParaRPr lang="en-GB"/>
          </a:p>
        </p:txBody>
      </p:sp>
      <p:sp>
        <p:nvSpPr>
          <p:cNvPr id="5" name="Footer Placeholder 4">
            <a:extLst>
              <a:ext uri="{FF2B5EF4-FFF2-40B4-BE49-F238E27FC236}">
                <a16:creationId xmlns:a16="http://schemas.microsoft.com/office/drawing/2014/main" id="{803FF8F2-99EB-4F93-BF08-7E4E78F8BB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3A68DC-95FD-4638-B16A-03C69626D954}"/>
              </a:ext>
            </a:extLst>
          </p:cNvPr>
          <p:cNvSpPr>
            <a:spLocks noGrp="1"/>
          </p:cNvSpPr>
          <p:nvPr>
            <p:ph type="sldNum" sz="quarter" idx="12"/>
          </p:nvPr>
        </p:nvSpPr>
        <p:spPr/>
        <p:txBody>
          <a:bodyPr/>
          <a:lstStyle/>
          <a:p>
            <a:fld id="{63F68742-6768-410A-9B6E-53BBD299EBA6}" type="slidenum">
              <a:rPr lang="en-GB" smtClean="0"/>
              <a:t>‹#›</a:t>
            </a:fld>
            <a:endParaRPr lang="en-GB"/>
          </a:p>
        </p:txBody>
      </p:sp>
    </p:spTree>
    <p:extLst>
      <p:ext uri="{BB962C8B-B14F-4D97-AF65-F5344CB8AC3E}">
        <p14:creationId xmlns:p14="http://schemas.microsoft.com/office/powerpoint/2010/main" val="2776718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113E0B-1687-4861-A7AF-0B8465A4044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0487B2-5D0D-4624-A0B6-86F663EACC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CECC54-4302-4B1D-BC36-4B9A612E60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745DB5-5B22-4353-BE29-D24E988CF459}" type="datetimeFigureOut">
              <a:rPr lang="en-GB" smtClean="0"/>
              <a:t>25/04/2025</a:t>
            </a:fld>
            <a:endParaRPr lang="en-GB"/>
          </a:p>
        </p:txBody>
      </p:sp>
      <p:sp>
        <p:nvSpPr>
          <p:cNvPr id="5" name="Footer Placeholder 4">
            <a:extLst>
              <a:ext uri="{FF2B5EF4-FFF2-40B4-BE49-F238E27FC236}">
                <a16:creationId xmlns:a16="http://schemas.microsoft.com/office/drawing/2014/main" id="{4D9A99BF-FCCF-46E1-A908-4EA31B0B62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34415F5-54FF-499C-8211-CE1CA91C42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F68742-6768-410A-9B6E-53BBD299EBA6}" type="slidenum">
              <a:rPr lang="en-GB" smtClean="0"/>
              <a:t>‹#›</a:t>
            </a:fld>
            <a:endParaRPr lang="en-GB"/>
          </a:p>
        </p:txBody>
      </p:sp>
    </p:spTree>
    <p:extLst>
      <p:ext uri="{BB962C8B-B14F-4D97-AF65-F5344CB8AC3E}">
        <p14:creationId xmlns:p14="http://schemas.microsoft.com/office/powerpoint/2010/main" val="38727803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o protect natural resources, put a price tag on them, say scientists -  CSMonitor.com">
            <a:extLst>
              <a:ext uri="{FF2B5EF4-FFF2-40B4-BE49-F238E27FC236}">
                <a16:creationId xmlns:a16="http://schemas.microsoft.com/office/drawing/2014/main" id="{DB4902A6-7DE3-4236-9912-F0B51FE23362}"/>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6850" y="460396"/>
            <a:ext cx="12585700" cy="6444734"/>
          </a:xfrm>
          <a:prstGeom prst="ellipse">
            <a:avLst/>
          </a:prstGeom>
          <a:ln>
            <a:noFill/>
          </a:ln>
          <a:effectLst>
            <a:softEdge rad="112500"/>
          </a:effectLst>
        </p:spPr>
      </p:pic>
      <p:sp>
        <p:nvSpPr>
          <p:cNvPr id="3" name="TextBox 2">
            <a:extLst>
              <a:ext uri="{FF2B5EF4-FFF2-40B4-BE49-F238E27FC236}">
                <a16:creationId xmlns:a16="http://schemas.microsoft.com/office/drawing/2014/main" id="{D0DA8ABF-1879-4BA1-984D-D7453F2F8761}"/>
              </a:ext>
            </a:extLst>
          </p:cNvPr>
          <p:cNvSpPr txBox="1"/>
          <p:nvPr/>
        </p:nvSpPr>
        <p:spPr>
          <a:xfrm>
            <a:off x="901700" y="152400"/>
            <a:ext cx="10261600" cy="461665"/>
          </a:xfrm>
          <a:prstGeom prst="rect">
            <a:avLst/>
          </a:prstGeom>
          <a:noFill/>
          <a:ln w="57150">
            <a:solidFill>
              <a:schemeClr val="tx1"/>
            </a:solidFill>
          </a:ln>
        </p:spPr>
        <p:txBody>
          <a:bodyPr wrap="square" rtlCol="0">
            <a:spAutoFit/>
          </a:bodyPr>
          <a:lstStyle/>
          <a:p>
            <a:r>
              <a:rPr lang="en-GB" sz="2400" b="1" dirty="0"/>
              <a:t>Year 5 – Summer 1 Planning – Investigating the World’s Natural Resources</a:t>
            </a:r>
          </a:p>
        </p:txBody>
      </p:sp>
      <p:sp>
        <p:nvSpPr>
          <p:cNvPr id="4" name="Text Box 22">
            <a:extLst>
              <a:ext uri="{FF2B5EF4-FFF2-40B4-BE49-F238E27FC236}">
                <a16:creationId xmlns:a16="http://schemas.microsoft.com/office/drawing/2014/main" id="{1AC19FF4-D696-41FC-838A-D7754568A532}"/>
              </a:ext>
            </a:extLst>
          </p:cNvPr>
          <p:cNvSpPr txBox="1">
            <a:spLocks noChangeArrowheads="1"/>
          </p:cNvSpPr>
          <p:nvPr/>
        </p:nvSpPr>
        <p:spPr bwMode="auto">
          <a:xfrm>
            <a:off x="186930" y="928905"/>
            <a:ext cx="2875915" cy="4810126"/>
          </a:xfrm>
          <a:prstGeom prst="rect">
            <a:avLst/>
          </a:prstGeom>
          <a:solidFill>
            <a:srgbClr val="FFFFFF"/>
          </a:solidFill>
          <a:ln w="38100" cmpd="sng">
            <a:solidFill>
              <a:srgbClr val="000000"/>
            </a:solidFill>
            <a:miter lim="800000"/>
            <a:headEnd/>
            <a:tailEnd/>
          </a:ln>
        </p:spPr>
        <p:txBody>
          <a:bodyPr rot="0" vert="horz" wrap="square" lIns="91440" tIns="45720" rIns="91440" bIns="45720" anchor="t" anchorCtr="0" upright="1">
            <a:noAutofit/>
          </a:bodyPr>
          <a:lstStyle/>
          <a:p>
            <a:pPr>
              <a:lnSpc>
                <a:spcPct val="107000"/>
              </a:lnSpc>
              <a:spcAft>
                <a:spcPts val="0"/>
              </a:spcAft>
            </a:pPr>
            <a:r>
              <a:rPr lang="en-GB" sz="1200" b="1" u="sng" dirty="0">
                <a:effectLst/>
                <a:latin typeface="Calibri" panose="020F0502020204030204" pitchFamily="34" charset="0"/>
                <a:ea typeface="Calibri" panose="020F0502020204030204" pitchFamily="34" charset="0"/>
                <a:cs typeface="Times New Roman" panose="02020603050405020304" pitchFamily="18" charset="0"/>
              </a:rPr>
              <a:t>Cross Curricular: Writing:  Non Fiction – Balanced Argument </a:t>
            </a:r>
          </a:p>
          <a:p>
            <a:pPr>
              <a:lnSpc>
                <a:spcPct val="107000"/>
              </a:lnSpc>
              <a:spcAft>
                <a:spcPts val="0"/>
              </a:spcAft>
            </a:pPr>
            <a:r>
              <a:rPr lang="en-GB" sz="1200" b="1" u="sng" dirty="0">
                <a:effectLst/>
                <a:latin typeface="Calibri" panose="020F0502020204030204" pitchFamily="34" charset="0"/>
                <a:ea typeface="Calibri" panose="020F0502020204030204" pitchFamily="34" charset="0"/>
                <a:cs typeface="Times New Roman" panose="02020603050405020304" pitchFamily="18" charset="0"/>
              </a:rPr>
              <a:t>NC Objectives: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b="1" u="none" strike="noStrike" dirty="0">
                <a:effectLst/>
                <a:latin typeface="Calibri" panose="020F0502020204030204" pitchFamily="34" charset="0"/>
                <a:ea typeface="Calibri" panose="020F0502020204030204" pitchFamily="34" charset="0"/>
                <a:cs typeface="Times New Roman" panose="02020603050405020304" pitchFamily="18" charset="0"/>
              </a:rPr>
              <a:t> </a:t>
            </a:r>
            <a:r>
              <a:rPr lang="en-GB" sz="1200" dirty="0"/>
              <a:t>This term the pupils in Year 5 will compose a balanced argument on the motion: </a:t>
            </a:r>
            <a:r>
              <a:rPr lang="en-GB" sz="1200" b="1" i="1" dirty="0"/>
              <a:t>‘Should the UK prioritise the use of renewable resources over non-renewable resources for energy production?’</a:t>
            </a:r>
            <a:r>
              <a:rPr lang="en-GB" sz="1200" dirty="0"/>
              <a:t> They will employ the use of grammatical features, such as: expanded noun phrases, conjunctions, fronted adverbials, multiclause sentences, manipulate register through the use of idioms and other figurative language and select the correct verb tenses throughout their compositions. To ensure their compositions are not ambiguous, the use of advanced punctuation, for example, semi-colons and colons, will be prioritised. As well as this, they will utilise organisational features such as an introduction, main body and conclusion, alongside images and captions to convey their key ideas, with cohesion and clarity. </a:t>
            </a:r>
          </a:p>
          <a:p>
            <a:pPr marL="318770">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 Box 3">
            <a:extLst>
              <a:ext uri="{FF2B5EF4-FFF2-40B4-BE49-F238E27FC236}">
                <a16:creationId xmlns:a16="http://schemas.microsoft.com/office/drawing/2014/main" id="{A2ADFA3A-CCA3-484A-A8C4-D539C36F20CD}"/>
              </a:ext>
            </a:extLst>
          </p:cNvPr>
          <p:cNvSpPr txBox="1">
            <a:spLocks noChangeArrowheads="1"/>
          </p:cNvSpPr>
          <p:nvPr/>
        </p:nvSpPr>
        <p:spPr bwMode="auto">
          <a:xfrm>
            <a:off x="3666804" y="2027554"/>
            <a:ext cx="4200525" cy="4082256"/>
          </a:xfrm>
          <a:prstGeom prst="rect">
            <a:avLst/>
          </a:prstGeom>
          <a:solidFill>
            <a:schemeClr val="bg1"/>
          </a:solidFill>
          <a:ln w="76200" cmpd="thickThin">
            <a:solidFill>
              <a:schemeClr val="tx1">
                <a:lumMod val="100000"/>
                <a:lumOff val="0"/>
              </a:schemeClr>
            </a:solidFill>
            <a:miter lim="800000"/>
            <a:headEnd/>
            <a:tailEnd/>
          </a:ln>
        </p:spPr>
        <p:txBody>
          <a:bodyPr rot="0" vert="horz" wrap="square" lIns="137160" tIns="91440" rIns="137160" bIns="91440" anchor="ctr" anchorCtr="0" upright="1">
            <a:noAutofit/>
          </a:bodyPr>
          <a:lstStyle/>
          <a:p>
            <a:r>
              <a:rPr lang="en-GB" sz="1200" u="sng" dirty="0"/>
              <a:t>Locational knowledge </a:t>
            </a:r>
            <a:endParaRPr lang="en-GB" sz="1200" dirty="0"/>
          </a:p>
          <a:p>
            <a:r>
              <a:rPr lang="en-GB" sz="1200" dirty="0"/>
              <a:t>Locate the world’s countries, using maps to focus on North and South America, concentrating on their environmental regions, key physical and human characteristics, countries, and major cities</a:t>
            </a:r>
          </a:p>
          <a:p>
            <a:r>
              <a:rPr lang="en-GB" sz="1200" dirty="0"/>
              <a:t>Name and locate counties and cities of the United Kingdom, geographical regions and their identifying human and physical characteristics, key topographical features (including hills, mountains, coasts and rivers), and land-use patterns; and understand how some of these aspects have changed over time</a:t>
            </a:r>
          </a:p>
          <a:p>
            <a:r>
              <a:rPr lang="en-GB" sz="1200" u="sng" dirty="0"/>
              <a:t>Human and physical geography </a:t>
            </a:r>
            <a:endParaRPr lang="en-GB" sz="1200" dirty="0"/>
          </a:p>
          <a:p>
            <a:r>
              <a:rPr lang="en-GB" sz="1200" dirty="0"/>
              <a:t>Describe and understand key aspects of: Climate zones, biomes and vegetation belts, rivers, mountains, volcanoes and earthquakes, and the water cycle; types of settlement and land use, economic activity including trade links, and the distribution of natural resources including energy, food, minerals and water.</a:t>
            </a:r>
          </a:p>
          <a:p>
            <a:r>
              <a:rPr lang="en-GB" sz="1200" dirty="0"/>
              <a:t> </a:t>
            </a:r>
          </a:p>
        </p:txBody>
      </p:sp>
      <p:sp>
        <p:nvSpPr>
          <p:cNvPr id="7" name="Text Box 24">
            <a:extLst>
              <a:ext uri="{FF2B5EF4-FFF2-40B4-BE49-F238E27FC236}">
                <a16:creationId xmlns:a16="http://schemas.microsoft.com/office/drawing/2014/main" id="{38812915-19AD-4426-902B-17A55B67DEB5}"/>
              </a:ext>
            </a:extLst>
          </p:cNvPr>
          <p:cNvSpPr txBox="1">
            <a:spLocks noChangeArrowheads="1"/>
          </p:cNvSpPr>
          <p:nvPr/>
        </p:nvSpPr>
        <p:spPr bwMode="auto">
          <a:xfrm>
            <a:off x="8775700" y="801987"/>
            <a:ext cx="3136265" cy="2212717"/>
          </a:xfrm>
          <a:prstGeom prst="rect">
            <a:avLst/>
          </a:prstGeom>
          <a:solidFill>
            <a:sysClr val="window" lastClr="FFFFFF"/>
          </a:solidFill>
          <a:ln w="38100" cmpd="sng">
            <a:solidFill>
              <a:srgbClr val="000000"/>
            </a:solidFill>
            <a:miter lim="800000"/>
            <a:headEnd/>
            <a:tailEnd/>
          </a:ln>
        </p:spPr>
        <p:txBody>
          <a:bodyPr rot="0" vert="horz" wrap="square" lIns="91440" tIns="45720" rIns="91440" bIns="45720" anchor="t" anchorCtr="0" upright="1">
            <a:noAutofit/>
          </a:bodyPr>
          <a:lstStyle/>
          <a:p>
            <a:pPr>
              <a:lnSpc>
                <a:spcPct val="107000"/>
              </a:lnSpc>
              <a:spcAft>
                <a:spcPts val="800"/>
              </a:spcAft>
            </a:pPr>
            <a:r>
              <a:rPr lang="en-GB" sz="1200" b="1" u="sng" dirty="0">
                <a:effectLst/>
                <a:latin typeface="Calibri" panose="020F0502020204030204" pitchFamily="34" charset="0"/>
                <a:ea typeface="Calibri" panose="020F0502020204030204" pitchFamily="34" charset="0"/>
                <a:cs typeface="Calibri" panose="020F0502020204030204" pitchFamily="34" charset="0"/>
              </a:rPr>
              <a:t>PSHE - </a:t>
            </a:r>
            <a:r>
              <a:rPr lang="en-GB" sz="1200" b="1" u="sng" dirty="0">
                <a:effectLst/>
                <a:latin typeface="Calibri" panose="020F0502020204030204" pitchFamily="34" charset="0"/>
                <a:ea typeface="Calibri" panose="020F0502020204030204" pitchFamily="34" charset="0"/>
                <a:cs typeface="Times New Roman" panose="02020603050405020304" pitchFamily="18" charset="0"/>
              </a:rPr>
              <a:t>NC Objectives: </a:t>
            </a:r>
            <a:r>
              <a:rPr lang="en-GB" sz="1200" dirty="0">
                <a:effectLst/>
                <a:latin typeface="Calibri" panose="020F0502020204030204" pitchFamily="34" charset="0"/>
                <a:ea typeface="Calibri" panose="020F0502020204030204" pitchFamily="34" charset="0"/>
                <a:cs typeface="Calibri" panose="020F0502020204030204" pitchFamily="34" charset="0"/>
              </a:rPr>
              <a:t>To learn about the importance of money and why it matters:</a:t>
            </a:r>
          </a:p>
          <a:p>
            <a:pPr>
              <a:lnSpc>
                <a:spcPct val="107000"/>
              </a:lnSpc>
              <a:spcAft>
                <a:spcPts val="800"/>
              </a:spcAft>
            </a:pPr>
            <a:r>
              <a:rPr lang="en-GB" sz="1200" dirty="0">
                <a:latin typeface="Calibri" panose="020F0502020204030204" pitchFamily="34" charset="0"/>
                <a:ea typeface="Calibri" panose="020F0502020204030204" pitchFamily="34" charset="0"/>
                <a:cs typeface="Calibri" panose="020F0502020204030204" pitchFamily="34" charset="0"/>
              </a:rPr>
              <a:t>To understand the role of money in our lives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Calibri" panose="020F0502020204030204" pitchFamily="34" charset="0"/>
              </a:rPr>
              <a:t>To identify the ways in which retailers try to influence our spending.</a:t>
            </a:r>
          </a:p>
          <a:p>
            <a:pPr>
              <a:lnSpc>
                <a:spcPct val="107000"/>
              </a:lnSpc>
              <a:spcAft>
                <a:spcPts val="800"/>
              </a:spcAft>
            </a:pPr>
            <a:r>
              <a:rPr lang="en-GB" sz="1200" dirty="0">
                <a:latin typeface="Calibri" panose="020F0502020204030204" pitchFamily="34" charset="0"/>
                <a:ea typeface="Calibri" panose="020F0502020204030204" pitchFamily="34" charset="0"/>
                <a:cs typeface="Calibri" panose="020F0502020204030204" pitchFamily="34" charset="0"/>
              </a:rPr>
              <a:t>To explore whether items are value for money.</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Calibri" panose="020F0502020204030204" pitchFamily="34" charset="0"/>
              </a:rPr>
              <a:t>To explore the importance of borrowing money.</a:t>
            </a:r>
          </a:p>
          <a:p>
            <a:pPr>
              <a:lnSpc>
                <a:spcPct val="107000"/>
              </a:lnSpc>
              <a:spcAft>
                <a:spcPts val="800"/>
              </a:spcAft>
            </a:pPr>
            <a:r>
              <a:rPr lang="en-GB" sz="1200" dirty="0">
                <a:latin typeface="Calibri" panose="020F0502020204030204" pitchFamily="34" charset="0"/>
                <a:ea typeface="Calibri" panose="020F0502020204030204" pitchFamily="34" charset="0"/>
                <a:cs typeface="Calibri" panose="020F0502020204030204" pitchFamily="34" charset="0"/>
              </a:rPr>
              <a:t>To discuss the benefits of tax on society.</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900" b="1" u="none" strike="noStrike"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8" name="AutoShape 14">
            <a:extLst>
              <a:ext uri="{FF2B5EF4-FFF2-40B4-BE49-F238E27FC236}">
                <a16:creationId xmlns:a16="http://schemas.microsoft.com/office/drawing/2014/main" id="{FECADF6E-FAB3-4919-9E96-04C95ED4985E}"/>
              </a:ext>
            </a:extLst>
          </p:cNvPr>
          <p:cNvCxnSpPr>
            <a:cxnSpLocks noChangeShapeType="1"/>
          </p:cNvCxnSpPr>
          <p:nvPr/>
        </p:nvCxnSpPr>
        <p:spPr bwMode="auto">
          <a:xfrm flipH="1" flipV="1">
            <a:off x="3241526" y="1167813"/>
            <a:ext cx="1124643" cy="732315"/>
          </a:xfrm>
          <a:prstGeom prst="straightConnector1">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cxnSp>
      <p:sp>
        <p:nvSpPr>
          <p:cNvPr id="9" name="TextBox 8">
            <a:extLst>
              <a:ext uri="{FF2B5EF4-FFF2-40B4-BE49-F238E27FC236}">
                <a16:creationId xmlns:a16="http://schemas.microsoft.com/office/drawing/2014/main" id="{99C8378B-D2E8-4E6D-A911-A0A0A1DDB993}"/>
              </a:ext>
            </a:extLst>
          </p:cNvPr>
          <p:cNvSpPr txBox="1"/>
          <p:nvPr/>
        </p:nvSpPr>
        <p:spPr>
          <a:xfrm>
            <a:off x="5638653" y="2699674"/>
            <a:ext cx="3606800" cy="3612634"/>
          </a:xfrm>
          <a:prstGeom prst="rect">
            <a:avLst/>
          </a:prstGeom>
          <a:noFill/>
        </p:spPr>
        <p:txBody>
          <a:bodyPr wrap="square" rtlCol="0">
            <a:spAutoFit/>
          </a:bodyPr>
          <a:lstStyle/>
          <a:p>
            <a:endParaRPr lang="en-GB" dirty="0"/>
          </a:p>
        </p:txBody>
      </p:sp>
      <p:sp>
        <p:nvSpPr>
          <p:cNvPr id="10" name="TextBox 9">
            <a:extLst>
              <a:ext uri="{FF2B5EF4-FFF2-40B4-BE49-F238E27FC236}">
                <a16:creationId xmlns:a16="http://schemas.microsoft.com/office/drawing/2014/main" id="{9F6BE121-FC1D-4175-A876-DC2EC28F953D}"/>
              </a:ext>
            </a:extLst>
          </p:cNvPr>
          <p:cNvSpPr txBox="1"/>
          <p:nvPr/>
        </p:nvSpPr>
        <p:spPr>
          <a:xfrm>
            <a:off x="3898168" y="2091590"/>
            <a:ext cx="2649376" cy="276999"/>
          </a:xfrm>
          <a:prstGeom prst="rect">
            <a:avLst/>
          </a:prstGeom>
          <a:noFill/>
        </p:spPr>
        <p:txBody>
          <a:bodyPr wrap="square" rtlCol="0">
            <a:spAutoFit/>
          </a:bodyPr>
          <a:lstStyle/>
          <a:p>
            <a:r>
              <a:rPr lang="en-GB" sz="1200" b="1" u="sng" dirty="0"/>
              <a:t>Geography: NC Objectives</a:t>
            </a:r>
          </a:p>
        </p:txBody>
      </p:sp>
      <p:cxnSp>
        <p:nvCxnSpPr>
          <p:cNvPr id="12" name="AutoShape 14">
            <a:extLst>
              <a:ext uri="{FF2B5EF4-FFF2-40B4-BE49-F238E27FC236}">
                <a16:creationId xmlns:a16="http://schemas.microsoft.com/office/drawing/2014/main" id="{33DF775C-3845-4403-9F85-146C21E1F84D}"/>
              </a:ext>
            </a:extLst>
          </p:cNvPr>
          <p:cNvCxnSpPr>
            <a:cxnSpLocks noChangeShapeType="1"/>
          </p:cNvCxnSpPr>
          <p:nvPr/>
        </p:nvCxnSpPr>
        <p:spPr bwMode="auto">
          <a:xfrm flipV="1">
            <a:off x="7950431" y="2198024"/>
            <a:ext cx="692836" cy="594790"/>
          </a:xfrm>
          <a:prstGeom prst="straightConnector1">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cxnSp>
      <p:sp>
        <p:nvSpPr>
          <p:cNvPr id="21" name="Text Box 25">
            <a:extLst>
              <a:ext uri="{FF2B5EF4-FFF2-40B4-BE49-F238E27FC236}">
                <a16:creationId xmlns:a16="http://schemas.microsoft.com/office/drawing/2014/main" id="{B02D9511-3CB4-491F-96D0-080DB8073742}"/>
              </a:ext>
            </a:extLst>
          </p:cNvPr>
          <p:cNvSpPr txBox="1">
            <a:spLocks noChangeArrowheads="1"/>
          </p:cNvSpPr>
          <p:nvPr/>
        </p:nvSpPr>
        <p:spPr bwMode="auto">
          <a:xfrm>
            <a:off x="8951046" y="3456753"/>
            <a:ext cx="3067050" cy="3006328"/>
          </a:xfrm>
          <a:prstGeom prst="rect">
            <a:avLst/>
          </a:prstGeom>
          <a:solidFill>
            <a:schemeClr val="bg1"/>
          </a:solidFill>
          <a:ln w="38100" cmpd="sng">
            <a:solidFill>
              <a:srgbClr val="000000"/>
            </a:solidFill>
            <a:miter lim="800000"/>
            <a:headEnd/>
            <a:tailEnd/>
          </a:ln>
        </p:spPr>
        <p:txBody>
          <a:bodyPr rot="0" vert="horz" wrap="square" lIns="91440" tIns="45720" rIns="91440" bIns="45720" anchor="t" anchorCtr="0" upright="1">
            <a:noAutofit/>
          </a:bodyPr>
          <a:lstStyle/>
          <a:p>
            <a:r>
              <a:rPr lang="en-GB" sz="1200" b="1" u="sng" dirty="0"/>
              <a:t>Science: NC Objectives</a:t>
            </a:r>
            <a:endParaRPr lang="en-GB" sz="1200" u="sng" dirty="0"/>
          </a:p>
          <a:p>
            <a:r>
              <a:rPr lang="en-GB" sz="1200" dirty="0"/>
              <a:t>In science this term, the children will focus on Earth and Space;</a:t>
            </a:r>
          </a:p>
          <a:p>
            <a:r>
              <a:rPr lang="en-GB" sz="1200" dirty="0"/>
              <a:t> </a:t>
            </a:r>
          </a:p>
          <a:p>
            <a:r>
              <a:rPr lang="en-GB" sz="1200" dirty="0"/>
              <a:t>Describe the movement of the Earth, and other planets, relative to the Sun in the solar system </a:t>
            </a:r>
          </a:p>
          <a:p>
            <a:r>
              <a:rPr lang="en-GB" sz="1200" dirty="0"/>
              <a:t>Describe the movement of the Moon relative to the Earth </a:t>
            </a:r>
          </a:p>
          <a:p>
            <a:r>
              <a:rPr lang="en-GB" sz="1200" dirty="0"/>
              <a:t>Describe the Sun, Earth and Moon as approximately spherical bodies </a:t>
            </a:r>
          </a:p>
          <a:p>
            <a:r>
              <a:rPr lang="en-GB" sz="1200" dirty="0"/>
              <a:t>Use the idea of the Earth’s rotation to explain day and night and the apparent movement of the sun across the sky</a:t>
            </a:r>
            <a:r>
              <a:rPr lang="en-GB" dirty="0"/>
              <a:t>.</a:t>
            </a:r>
          </a:p>
        </p:txBody>
      </p:sp>
      <p:cxnSp>
        <p:nvCxnSpPr>
          <p:cNvPr id="22" name="AutoShape 14">
            <a:extLst>
              <a:ext uri="{FF2B5EF4-FFF2-40B4-BE49-F238E27FC236}">
                <a16:creationId xmlns:a16="http://schemas.microsoft.com/office/drawing/2014/main" id="{A8E3D146-6D09-41FD-93B3-EEFB4F025E4E}"/>
              </a:ext>
            </a:extLst>
          </p:cNvPr>
          <p:cNvCxnSpPr>
            <a:cxnSpLocks noChangeShapeType="1"/>
          </p:cNvCxnSpPr>
          <p:nvPr/>
        </p:nvCxnSpPr>
        <p:spPr bwMode="auto">
          <a:xfrm>
            <a:off x="7950431" y="4337268"/>
            <a:ext cx="825269" cy="323632"/>
          </a:xfrm>
          <a:prstGeom prst="straightConnector1">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6478367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460</Words>
  <Application>Microsoft Macintosh PowerPoint</Application>
  <PresentationFormat>Widescreen</PresentationFormat>
  <Paragraphs>25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Jaswinder Dhanda</dc:creator>
  <cp:lastModifiedBy>Muqi Munir</cp:lastModifiedBy>
  <cp:revision>5</cp:revision>
  <dcterms:created xsi:type="dcterms:W3CDTF">2025-04-24T06:23:22Z</dcterms:created>
  <dcterms:modified xsi:type="dcterms:W3CDTF">2025-04-25T08:42:12Z</dcterms:modified>
</cp:coreProperties>
</file>